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939" r:id="rId3"/>
    <p:sldId id="378" r:id="rId4"/>
    <p:sldId id="959" r:id="rId5"/>
    <p:sldId id="257" r:id="rId6"/>
    <p:sldId id="263" r:id="rId7"/>
    <p:sldId id="264" r:id="rId8"/>
    <p:sldId id="261" r:id="rId9"/>
    <p:sldId id="262" r:id="rId10"/>
    <p:sldId id="293" r:id="rId11"/>
    <p:sldId id="379" r:id="rId12"/>
    <p:sldId id="429" r:id="rId13"/>
    <p:sldId id="2741" r:id="rId14"/>
    <p:sldId id="424" r:id="rId15"/>
    <p:sldId id="380" r:id="rId16"/>
    <p:sldId id="2740" r:id="rId17"/>
    <p:sldId id="430" r:id="rId18"/>
    <p:sldId id="269" r:id="rId19"/>
    <p:sldId id="381" r:id="rId20"/>
    <p:sldId id="433" r:id="rId21"/>
    <p:sldId id="382" r:id="rId22"/>
    <p:sldId id="427" r:id="rId23"/>
    <p:sldId id="414" r:id="rId24"/>
    <p:sldId id="417" r:id="rId25"/>
    <p:sldId id="418" r:id="rId26"/>
    <p:sldId id="419" r:id="rId27"/>
    <p:sldId id="420" r:id="rId28"/>
    <p:sldId id="421" r:id="rId29"/>
    <p:sldId id="960" r:id="rId30"/>
    <p:sldId id="422" r:id="rId31"/>
    <p:sldId id="423" r:id="rId32"/>
    <p:sldId id="405" r:id="rId33"/>
    <p:sldId id="412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11" r:id="rId42"/>
    <p:sldId id="395" r:id="rId43"/>
    <p:sldId id="428" r:id="rId44"/>
    <p:sldId id="961" r:id="rId45"/>
    <p:sldId id="409" r:id="rId46"/>
    <p:sldId id="426" r:id="rId47"/>
    <p:sldId id="432" r:id="rId48"/>
    <p:sldId id="431" r:id="rId49"/>
    <p:sldId id="434" r:id="rId50"/>
    <p:sldId id="387" r:id="rId51"/>
    <p:sldId id="373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5073"/>
  </p:normalViewPr>
  <p:slideViewPr>
    <p:cSldViewPr snapToGrid="0">
      <p:cViewPr varScale="1">
        <p:scale>
          <a:sx n="166" d="100"/>
          <a:sy n="166" d="100"/>
        </p:scale>
        <p:origin x="68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6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4" Type="http://schemas.openxmlformats.org/officeDocument/2006/relationships/image" Target="../media/image5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11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110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12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5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13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042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14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68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327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917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5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701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20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>
                <a:solidFill>
                  <a:prstClr val="black"/>
                </a:solidFill>
                <a:latin typeface="Calibri"/>
                <a:ea typeface="宋体" charset="-122"/>
              </a:rPr>
              <a:pPr/>
              <a:t>20</a:t>
            </a:fld>
            <a:endParaRPr lang="zh-CN" altLang="en-US">
              <a:solidFill>
                <a:prstClr val="black"/>
              </a:solidFill>
              <a:latin typeface="Calibri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719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97483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C289B96E-5D55-F547-82F8-51D99537A1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72D81AE-8BC0-FC4C-9AEA-9A00CCEDAD8D}" type="slidenum">
              <a:rPr lang="he-IL" altLang="en-U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23</a:t>
            </a:fld>
            <a:endParaRPr lang="en-US" altLang="en-US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B1AABBD-6BD2-2147-A272-1826D0B8F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F1537AF-E9CB-1446-B4B0-36CCBE0DB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/>
        </p:spPr>
      </p:sp>
    </p:spTree>
    <p:extLst>
      <p:ext uri="{BB962C8B-B14F-4D97-AF65-F5344CB8AC3E}">
        <p14:creationId xmlns:p14="http://schemas.microsoft.com/office/powerpoint/2010/main" val="187409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146FF58F-FC4B-A243-8A89-F42EB92B93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4F3363-14C5-3D4D-B6FB-C9F761E0284F}" type="slidenum">
              <a:rPr lang="he-IL" altLang="en-US" sz="1100">
                <a:latin typeface="Times New Roman" panose="02020603050405020304" pitchFamily="18" charset="0"/>
              </a:rPr>
              <a:pPr/>
              <a:t>24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13636595-DE96-3C42-8D15-EF7585CD15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F9BC8AF-624A-5B4D-9D35-59689FBBDC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264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474E92F7-C3F0-C143-B36C-A389B58B45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F32D50-64EC-7648-AD43-333BDBB4E762}" type="slidenum">
              <a:rPr lang="he-IL" altLang="en-US" sz="1100">
                <a:latin typeface="Times New Roman" panose="02020603050405020304" pitchFamily="18" charset="0"/>
              </a:rPr>
              <a:pPr/>
              <a:t>25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85BC190-5B43-5042-9CBA-F70218963E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98C415F-AE95-6846-8E6B-B78765B19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783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07877472-E5B4-8247-906B-03C5136CBB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054212-5648-A741-A431-6C0A53166C61}" type="slidenum">
              <a:rPr lang="he-IL" altLang="en-US" sz="1100">
                <a:latin typeface="Times New Roman" panose="02020603050405020304" pitchFamily="18" charset="0"/>
              </a:rPr>
              <a:pPr/>
              <a:t>26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720A767-65E1-0A48-B666-132044E09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DECA7F9-54D9-C849-887F-BF0F1F9978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44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A7DB926E-7D47-494D-BCB3-5B3B05866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1F3177-9A92-E64E-8391-D9BEFB94088A}" type="slidenum">
              <a:rPr lang="he-IL" altLang="en-US" sz="1100">
                <a:latin typeface="Times New Roman" panose="02020603050405020304" pitchFamily="18" charset="0"/>
              </a:rPr>
              <a:pPr/>
              <a:t>27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0FD95A5-62B6-4E4E-870B-036D61272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9E26550-560D-1A41-911B-C68E45378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21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7E744EEE-4138-0242-93E1-5DE98F443F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57D1EB-9DD1-9A4F-A5E7-2D9F98A1732A}" type="slidenum">
              <a:rPr lang="he-IL" altLang="en-US" sz="1100">
                <a:latin typeface="Times New Roman" panose="02020603050405020304" pitchFamily="18" charset="0"/>
              </a:rPr>
              <a:pPr/>
              <a:t>28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ED7E7E9-7E12-C743-B7A9-5B97941A91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E5CDF7-6DE2-6248-8392-F9B71E54B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958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7E744EEE-4138-0242-93E1-5DE98F443F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57D1EB-9DD1-9A4F-A5E7-2D9F98A1732A}" type="slidenum">
              <a:rPr lang="he-IL" altLang="en-US" sz="1100">
                <a:latin typeface="Times New Roman" panose="02020603050405020304" pitchFamily="18" charset="0"/>
              </a:rPr>
              <a:pPr/>
              <a:t>29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ED7E7E9-7E12-C743-B7A9-5B97941A91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CE5CDF7-6DE2-6248-8392-F9B71E54B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97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70391E1A-2E86-CB44-B3A6-84E4EAC43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032431-8F8E-A14F-96D8-201A24E7ECE5}" type="slidenum">
              <a:rPr lang="he-IL" altLang="en-US" sz="1100">
                <a:latin typeface="Times New Roman" panose="02020603050405020304" pitchFamily="18" charset="0"/>
              </a:rPr>
              <a:pPr/>
              <a:t>30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B166F00-9ECA-804D-9FE8-388975E15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4EC57BBB-100A-0A42-8C1B-BA7DCAAE7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36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5104746E-7EF7-A24C-8CE6-DBCC34D27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446745-672C-A44F-B2DD-E3951CB132ED}" type="slidenum">
              <a:rPr lang="he-IL" altLang="en-US" sz="1100">
                <a:latin typeface="Times New Roman" panose="02020603050405020304" pitchFamily="18" charset="0"/>
              </a:rPr>
              <a:pPr/>
              <a:t>31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EEB8C0CC-A2B4-7B49-9EB7-038F953C27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846DFF4-7262-BA4B-8B91-124110FC0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27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E05E077B-FFF1-1143-B834-22852F5F0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799175-E7E4-FD4E-A3E8-C842AB18CCB9}" type="slidenum">
              <a:rPr lang="he-IL" altLang="en-US" sz="1100">
                <a:latin typeface="Times New Roman" panose="02020603050405020304" pitchFamily="18" charset="0"/>
              </a:rPr>
              <a:pPr/>
              <a:t>32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64BD6CBE-D79F-984D-AC70-A238CC7DC9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A7D12233-2C3D-0E47-9BB0-2AD682E69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54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852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360AFC5D-0BA3-F44E-8835-524039DA4E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2B2235-5731-0B40-9069-74B2E71D2B2C}" type="slidenum">
              <a:rPr lang="he-IL" altLang="en-US" sz="1100">
                <a:latin typeface="Times New Roman" panose="02020603050405020304" pitchFamily="18" charset="0"/>
              </a:rPr>
              <a:pPr/>
              <a:t>33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F0C43404-D8DF-DC44-9242-5EF8B2130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B26EDE-3226-434C-A2AD-46D2FF952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80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7C039D55-2917-CA44-BAB2-9AE5FEA89F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D7390A-08A0-F848-AEC2-A60A5A8B793C}" type="slidenum">
              <a:rPr lang="he-IL" altLang="en-US" sz="1100">
                <a:latin typeface="Times New Roman" panose="02020603050405020304" pitchFamily="18" charset="0"/>
              </a:rPr>
              <a:pPr/>
              <a:t>34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DDF17B51-7118-AE4D-96E8-F322BC1F24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585A64DB-A4D9-4C43-940B-13B56A1927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428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2C6CE8B9-3D72-C044-BB97-1C0D231078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647CD2-57E3-B342-A4C4-EFE1372E6FA8}" type="slidenum">
              <a:rPr lang="he-IL" altLang="en-US" sz="1100">
                <a:latin typeface="Times New Roman" panose="02020603050405020304" pitchFamily="18" charset="0"/>
              </a:rPr>
              <a:pPr/>
              <a:t>35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19F287C3-8BA3-1247-8F68-BF0C060C2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7B15D1E1-34C7-8940-97AE-0EFBB7ABC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486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02644C71-52D7-D842-BF54-76519B4DB2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40BE53-4E9D-B540-9F63-3AD607FD424D}" type="slidenum">
              <a:rPr lang="he-IL" altLang="en-US" sz="1100">
                <a:latin typeface="Times New Roman" panose="02020603050405020304" pitchFamily="18" charset="0"/>
              </a:rPr>
              <a:pPr/>
              <a:t>36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3C3A6D89-5882-3F42-A681-3E3B4C36D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25C0767C-FC3E-A140-A822-598063E92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74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48D3B889-8BE9-E747-A973-77E94A1C24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5083F4-CED4-D147-8188-9A0C6B6F6257}" type="slidenum">
              <a:rPr lang="he-IL" altLang="en-US" sz="1100">
                <a:latin typeface="Times New Roman" panose="02020603050405020304" pitchFamily="18" charset="0"/>
              </a:rPr>
              <a:pPr/>
              <a:t>37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9154120-7E5E-5547-B9F6-9E02BA196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2D19CE0-6E15-4941-BAEB-B129EE16F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2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68E27FF6-D2E3-0D4C-9139-6670301B51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4470F5-0752-9E42-93BE-47F222361FA0}" type="slidenum">
              <a:rPr lang="he-IL" altLang="en-US" sz="1100">
                <a:latin typeface="Times New Roman" panose="02020603050405020304" pitchFamily="18" charset="0"/>
              </a:rPr>
              <a:pPr/>
              <a:t>38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0CF9D29-6BBF-BB4C-BE0E-E73C84A1CA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363BC35E-00E8-3D4D-B01B-E93F40B69B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278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EE252D6E-A76D-3644-B2C8-F11B22F9E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892331-4744-DA47-9B1C-AC1AAAC9D6B3}" type="slidenum">
              <a:rPr lang="he-IL" altLang="en-US" sz="1100">
                <a:latin typeface="Times New Roman" panose="02020603050405020304" pitchFamily="18" charset="0"/>
              </a:rPr>
              <a:pPr/>
              <a:t>39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B3596498-B58D-7340-826D-A96BF61FF8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AD13FD28-8A53-1D4E-8EF5-F99DD6A7A2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8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E4446806-2D67-6141-8BFA-D56AF9AC8D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FD2B21-9B5D-8A45-BAE8-C219038562E1}" type="slidenum">
              <a:rPr lang="he-IL" altLang="en-US" sz="1100">
                <a:latin typeface="Times New Roman" panose="02020603050405020304" pitchFamily="18" charset="0"/>
              </a:rPr>
              <a:pPr/>
              <a:t>40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B39E700D-ED9D-4C42-BCBD-F083463B9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3975EF44-C6CA-6A48-9983-DAAB6D2C6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987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D8D4478-712F-0949-A85E-5EB146E0F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3CFC9-F784-FE4F-96D2-C0D5551997E1}" type="slidenum">
              <a:rPr lang="he-IL" altLang="en-US" sz="1100">
                <a:latin typeface="Times New Roman" panose="02020603050405020304" pitchFamily="18" charset="0"/>
              </a:rPr>
              <a:pPr/>
              <a:t>41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0080F60-476D-D141-9367-AAC834B296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E5ACB87-F7C8-474C-8D16-B5F895490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4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B7798C0F-1297-184E-B76D-C88AAAB2E5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4DCE7E-9989-BA4B-8BEC-2DD1413D93B0}" type="slidenum">
              <a:rPr lang="he-IL" altLang="en-US" sz="1100">
                <a:latin typeface="Times New Roman" panose="02020603050405020304" pitchFamily="18" charset="0"/>
              </a:rPr>
              <a:pPr/>
              <a:t>42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988A613-B0ED-1845-81E2-C662E35F1D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381C731-5711-AB4D-B561-6247370F56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45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D8D4478-712F-0949-A85E-5EB146E0F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73CFC9-F784-FE4F-96D2-C0D5551997E1}" type="slidenum">
              <a:rPr lang="he-IL" altLang="en-US" sz="1100">
                <a:latin typeface="Times New Roman" panose="02020603050405020304" pitchFamily="18" charset="0"/>
              </a:rPr>
              <a:pPr/>
              <a:t>44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0080F60-476D-D141-9367-AAC834B296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E5ACB87-F7C8-474C-8D16-B5F895490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324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20D1EA33-4383-814C-99C0-8A49352620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9A129-E44C-C445-849E-968F70DA326F}" type="slidenum">
              <a:rPr lang="he-IL" altLang="en-US" sz="1100">
                <a:latin typeface="Times New Roman" panose="02020603050405020304" pitchFamily="18" charset="0"/>
              </a:rPr>
              <a:pPr/>
              <a:t>45</a:t>
            </a:fld>
            <a:endParaRPr lang="en-US" altLang="en-US" sz="1100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94BC23F-77D2-9B4C-8522-84265DA92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2BF741E3-11F3-8E42-A8F1-615CEAA12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83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960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2931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8266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MacMini3:~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bkoo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$ python3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Python 3.7.7 (default, Mar 10 2020, 15:43:03) 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[Clang 11.0.0 (clang-1100.0.33.17)]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darwin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 "help", "copyright", "credits" or "license" for more information.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 s='s=%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r;print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(s%%s)';print(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s%s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s='s=%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r;print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(s%%s)';print(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s%s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 t='';s='t=input()or t;\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 print(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f"t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(t)};s={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(s)};\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... exec(s)#{t}")';exec(s)#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42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t='42';s='t=input()or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t;print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f"t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(t)};s={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(s)};exec(s)#{t}")';exec(s)#42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&gt;&gt;&gt;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319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443D50-335F-4A32-9057-D069FEA525DF}" type="slidenum">
              <a:rPr lang="he-IL" altLang="zh-CN" sz="1100" b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50</a:t>
            </a:fld>
            <a:endParaRPr lang="en-US" altLang="zh-CN" sz="1100" b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457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577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07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0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24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431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38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0"/>
            <a:ext cx="7886700" cy="213995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BCB646-4F3B-BA4B-ACCA-2AD81AF17150}" type="datetimeFigureOut">
              <a:rPr lang="zh-CN" altLang="en-US"/>
              <a:pPr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A63C23-C7CA-5848-BF31-5BC07CB1073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34381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8015-F5D9-4DE6-9C85-C8AA376D09B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2020/9/29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1E86F-CBF7-4DF7-824A-AB405C555AA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96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993775"/>
            <a:ext cx="3867150" cy="326231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93775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CBB42B-5DD5-B04D-9C31-91A4B3359D27}" type="datetimeFigureOut">
              <a:rPr lang="zh-CN" altLang="en-US"/>
              <a:pPr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DD9727-0A36-8741-802D-DB2C92108AF0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068572" y="4751387"/>
            <a:ext cx="6858000" cy="290513"/>
          </a:xfrm>
        </p:spPr>
        <p:txBody>
          <a:bodyPr/>
          <a:lstStyle>
            <a:lvl1pPr>
              <a:defRPr sz="1050"/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4996784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0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7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rmatics.tuwien.ac.at/news/1865" TargetMode="External"/><Relationship Id="rId3" Type="http://schemas.openxmlformats.org/officeDocument/2006/relationships/image" Target="../media/image7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YVEUOHw3Qb8?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youtu.be/YVEUOHw3Qb8?t=2671" TargetMode="Externa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build-a-computer" TargetMode="External"/><Relationship Id="rId3" Type="http://schemas.openxmlformats.org/officeDocument/2006/relationships/image" Target="../media/image11.jpeg"/><Relationship Id="rId7" Type="http://schemas.openxmlformats.org/officeDocument/2006/relationships/hyperlink" Target="http://www.ted.com/talks/shimon_schocken_the_self_organizing_computer_cours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amazon.com/Elements-Computing-Systems-Building-Principles/dp/0262640686/ref=ed_oe_p" TargetMode="External"/><Relationship Id="rId5" Type="http://schemas.openxmlformats.org/officeDocument/2006/relationships/hyperlink" Target="http://www.nand2tetris.org/" TargetMode="External"/><Relationship Id="rId10" Type="http://schemas.openxmlformats.org/officeDocument/2006/relationships/hyperlink" Target="https://book.douban.com/review/7115224/" TargetMode="External"/><Relationship Id="rId4" Type="http://schemas.openxmlformats.org/officeDocument/2006/relationships/image" Target="../media/image12.jpeg"/><Relationship Id="rId9" Type="http://schemas.openxmlformats.org/officeDocument/2006/relationships/hyperlink" Target="https://www.douban.com/people/4318578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AyW6fz_9h2M?t=579" TargetMode="External"/><Relationship Id="rId3" Type="http://schemas.openxmlformats.org/officeDocument/2006/relationships/hyperlink" Target="https://www.coursera.org/learn/build-a-computer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hyperlink" Target="https://www.nand2tetris.org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sbox/TIC-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hyperlink" Target="https://eater.net/8bit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9tMzmlpuY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hyperlink" Target="https://youtu.be/5ESFGYkkbEI?t=84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6.jpeg"/><Relationship Id="rId5" Type="http://schemas.microsoft.com/office/2007/relationships/hdphoto" Target="../media/hdphoto1.wdp"/><Relationship Id="rId10" Type="http://schemas.openxmlformats.org/officeDocument/2006/relationships/image" Target="../media/image25.jpe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and2tetris.org/papers.ph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dspace.mit.edu/handle/1721.1/1117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mitpress.mit.edu/sites/default/files/sicp/full-text/book/book-Z-H-26.html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5.emf"/><Relationship Id="rId5" Type="http://schemas.openxmlformats.org/officeDocument/2006/relationships/image" Target="../media/image52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15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build-a-computer/lecture/BemaK/unit-1-1-boolean-logic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hyperlink" Target="https://www.nand2tetris.org/project01" TargetMode="Externa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is11j_iGMs?t=473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hyperlink" Target="https://youtu.be/3VQ382QG-y4?t=1305" TargetMode="Externa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.html" TargetMode="External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hyperlink" Target="https://mitpress.mit.edu/sites/default/files/titles/content/sicm_edition_2/book.html" TargetMode="Externa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hJyqHVPgso?t=129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hyperlink" Target="https://youtu.be/HydHCVMsV5I?t=1959" TargetMode="Externa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-zEbokJAgY?t=33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d2tetris.org/project01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mitpress.mit.edu/sites/default/files/sicp/full-text/book/book.html" TargetMode="External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r>
              <a:rPr lang="zh-CN" altLang="en-US" sz="2400" dirty="0"/>
              <a:t>（计算思维与系统设计）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altLang="zh-CN" dirty="0"/>
              <a:t>15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593850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b="1" dirty="0"/>
              <a:t>The progenitor of Computational Thinking</a:t>
            </a:r>
            <a:endParaRPr lang="zh-CN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824828" y="4079035"/>
            <a:ext cx="702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周以真教授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在美国计算机权威期刊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《Communications of the ACM》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杂志上发表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《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计算思维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》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en-US" altLang="zh-CN" sz="1200" dirty="0">
                <a:solidFill>
                  <a:schemeClr val="tx1"/>
                </a:solidFill>
                <a:latin typeface="+mn-ea"/>
                <a:ea typeface="+mn-ea"/>
              </a:rPr>
              <a:t>Computational Thinking</a:t>
            </a:r>
            <a:r>
              <a:rPr lang="zh-CN" altLang="en-US" sz="12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  <a:endParaRPr lang="en-US" altLang="zh-CN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2413000"/>
            <a:ext cx="482600" cy="317500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C0EDE2F9-9318-7949-81DE-9DE906547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825" y="1470661"/>
            <a:ext cx="3714126" cy="2375198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3C78191E-0843-7945-84B0-44DBCED81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874" y="1465094"/>
            <a:ext cx="3714126" cy="2375198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EA4AFAF6-10C9-8543-ABAC-894E23E99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978" y="2596469"/>
            <a:ext cx="2025021" cy="144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3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750829" y="941697"/>
            <a:ext cx="23164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1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Nand2Tetris</a:t>
            </a:r>
            <a:endParaRPr lang="zh-CN" altLang="en-US" sz="21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833" y="2199504"/>
            <a:ext cx="2842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Noam Nisan, Professor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Computer Science and Engineering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2000" y="302962"/>
            <a:ext cx="373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人物史</a:t>
            </a: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计算思维课程起源</a:t>
            </a: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8765" y="4087243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Shimon </a:t>
            </a:r>
            <a:r>
              <a:rPr lang="en-US" altLang="zh-CN" sz="1200" dirty="0" err="1">
                <a:solidFill>
                  <a:prstClr val="black"/>
                </a:solidFill>
                <a:latin typeface="等线"/>
                <a:ea typeface="等线" charset="-122"/>
              </a:rPr>
              <a:t>Schocken</a:t>
            </a: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, Professor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等线"/>
                <a:ea typeface="等线" charset="-122"/>
              </a:rPr>
              <a:t>Computer Science</a:t>
            </a:r>
          </a:p>
        </p:txBody>
      </p:sp>
      <p:pic>
        <p:nvPicPr>
          <p:cNvPr id="1030" name="Picture 6" descr="Shimon Schoc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6" y="2663486"/>
            <a:ext cx="1440179" cy="14401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am  Nis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9" y="876431"/>
            <a:ext cx="1307564" cy="130756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750828" y="1367509"/>
            <a:ext cx="578358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“Together with Noam Nisan, I developed </a:t>
            </a:r>
            <a:r>
              <a:rPr lang="en-US" altLang="zh-CN" sz="1350" i="1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5"/>
              </a:rPr>
              <a:t>Nand2Tetris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 – an open-source approach for teaching applied computer science, described in a bestselling </a:t>
            </a:r>
            <a:r>
              <a:rPr lang="en-US" altLang="zh-CN" sz="1350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6"/>
              </a:rPr>
              <a:t>MIT Press book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 and in a 2012 </a:t>
            </a:r>
            <a:r>
              <a:rPr lang="en-US" altLang="zh-CN" sz="1350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7"/>
              </a:rPr>
              <a:t>TED talk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. This project evolved into one of the first successful MOOCs (Massive Open Online Courses), taken freely by thousands of self-learners over the web since 2005. I also teach this course on </a:t>
            </a:r>
            <a:r>
              <a:rPr lang="en-US" altLang="zh-CN" sz="1350" dirty="0">
                <a:solidFill>
                  <a:srgbClr val="743399"/>
                </a:solidFill>
                <a:latin typeface="Georgia" panose="02040502050405020303" pitchFamily="18" charset="0"/>
                <a:ea typeface="等线" charset="-122"/>
                <a:hlinkClick r:id="rId8"/>
              </a:rPr>
              <a:t>Coursera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, together with Noam.”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--Shimon’s Blog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50828" y="3033510"/>
            <a:ext cx="578358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“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这门课程曾经是哈佛大学计算机系的一门公共课，由于其内容实在是太强大，被众学生戏称为</a:t>
            </a: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CS101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。</a:t>
            </a: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”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--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豆瓣读者</a:t>
            </a:r>
            <a:r>
              <a:rPr lang="en-US" altLang="zh-CN" sz="1350" dirty="0" err="1">
                <a:solidFill>
                  <a:prstClr val="black"/>
                </a:solidFill>
                <a:latin typeface="等线"/>
                <a:ea typeface="等线" charset="-122"/>
                <a:hlinkClick r:id="rId9"/>
              </a:rPr>
              <a:t>Kayuk</a:t>
            </a:r>
            <a:r>
              <a:rPr lang="zh-CN" altLang="en-US" sz="1350" dirty="0">
                <a:solidFill>
                  <a:srgbClr val="111111"/>
                </a:solidFill>
                <a:latin typeface="Helvetica" panose="020B0604020202020204" pitchFamily="34" charset="0"/>
                <a:ea typeface="等线" charset="-122"/>
              </a:rPr>
              <a:t>评价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50829" y="3726007"/>
            <a:ext cx="39132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dirty="0">
                <a:solidFill>
                  <a:prstClr val="black"/>
                </a:solidFill>
                <a:latin typeface="等线"/>
                <a:ea typeface="等线" charset="-122"/>
                <a:hlinkClick r:id="rId8"/>
              </a:rPr>
              <a:t>https://www.coursera.org/learn/build-a-computer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50829" y="4162972"/>
            <a:ext cx="33954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350" dirty="0">
                <a:solidFill>
                  <a:prstClr val="black"/>
                </a:solidFill>
                <a:latin typeface="等线"/>
                <a:ea typeface="等线" charset="-122"/>
                <a:hlinkClick r:id="rId10"/>
              </a:rPr>
              <a:t>https://book.douban.com/review/7115224/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26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2000" y="302962"/>
            <a:ext cx="812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Why Nand2Tetris?  A </a:t>
            </a:r>
            <a:r>
              <a:rPr lang="en-US" altLang="zh-CN" sz="2400" b="1" dirty="0">
                <a:solidFill>
                  <a:srgbClr val="FF0000"/>
                </a:solidFill>
                <a:latin typeface="Calibri Light" panose="020F0302020204030204" pitchFamily="34" charset="0"/>
                <a:ea typeface="等线" charset="-122"/>
              </a:rPr>
              <a:t>Contextualized</a:t>
            </a: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 Platform for Computing</a:t>
            </a:r>
            <a:endParaRPr lang="zh-CN" altLang="en-US" sz="2400" dirty="0">
              <a:solidFill>
                <a:prstClr val="black"/>
              </a:solidFill>
              <a:latin typeface="Calibri Light" panose="020F0302020204030204" pitchFamily="34" charset="0"/>
              <a:ea typeface="等线" charset="-122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0638" y="1050087"/>
            <a:ext cx="7772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A Course that effectively present Computational Mechanisms in a self-contained, practical </a:t>
            </a:r>
            <a:r>
              <a:rPr lang="en-US" altLang="zh-CN" sz="1350" dirty="0">
                <a:solidFill>
                  <a:srgbClr val="FF0000"/>
                </a:solidFill>
                <a:latin typeface="Georgia" panose="02040502050405020303" pitchFamily="18" charset="0"/>
                <a:ea typeface="等线" charset="-122"/>
              </a:rPr>
              <a:t>Context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With text, tools, formats, and </a:t>
            </a:r>
            <a:r>
              <a:rPr lang="en-US" altLang="zh-CN" sz="1350" dirty="0">
                <a:solidFill>
                  <a:srgbClr val="FF0000"/>
                </a:solidFill>
                <a:latin typeface="Georgia" panose="02040502050405020303" pitchFamily="18" charset="0"/>
                <a:ea typeface="等线" charset="-122"/>
              </a:rPr>
              <a:t>implicit</a:t>
            </a: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-formats of coherent pedagogical mechanisms.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35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35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A skeleton that is relative to others: the more Complete, Orthogonal, Normalized …</a:t>
            </a:r>
            <a:endParaRPr lang="zh-CN" altLang="en-US" sz="135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7173" y="4505569"/>
            <a:ext cx="26645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prstClr val="black"/>
                </a:solidFill>
                <a:latin typeface="等线"/>
                <a:ea typeface="等线" charset="-122"/>
                <a:hlinkClick r:id="rId3"/>
              </a:rPr>
              <a:t>https://www.coursera.org/learn/build-a-computer</a:t>
            </a:r>
            <a:endParaRPr lang="zh-CN" altLang="en-US" sz="90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D92F-D40B-0640-B3BF-B0C1448D1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049236"/>
            <a:ext cx="2281583" cy="257174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B0AC1682-60A7-9247-BB6C-DE89556EE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175" y="2163968"/>
            <a:ext cx="2535649" cy="2208385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05D297A-68FA-9A43-A1D5-515213D12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419" y="2222986"/>
            <a:ext cx="2918020" cy="1807777"/>
          </a:xfrm>
          <a:prstGeom prst="rect">
            <a:avLst/>
          </a:prstGeom>
        </p:spPr>
      </p:pic>
      <p:sp>
        <p:nvSpPr>
          <p:cNvPr id="25" name="矩形 13">
            <a:extLst>
              <a:ext uri="{FF2B5EF4-FFF2-40B4-BE49-F238E27FC236}">
                <a16:creationId xmlns:a16="http://schemas.microsoft.com/office/drawing/2014/main" id="{5C36C6D5-5B68-0746-A8C9-FFB76EB11497}"/>
              </a:ext>
            </a:extLst>
          </p:cNvPr>
          <p:cNvSpPr/>
          <p:nvPr/>
        </p:nvSpPr>
        <p:spPr>
          <a:xfrm>
            <a:off x="3767932" y="4569401"/>
            <a:ext cx="16081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prstClr val="black"/>
                </a:solidFill>
                <a:latin typeface="等线"/>
                <a:ea typeface="等线" charset="-122"/>
                <a:hlinkClick r:id="rId5"/>
              </a:rPr>
              <a:t>https://www.nand2tetris.org/</a:t>
            </a:r>
            <a:endParaRPr lang="zh-CN" altLang="en-US" sz="900" dirty="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8B522FF2-DD09-794B-AE29-3D36D66FD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315" y="4122101"/>
            <a:ext cx="1296579" cy="7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76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2000" y="302962"/>
            <a:ext cx="8129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Other Related Projects</a:t>
            </a:r>
            <a:endParaRPr lang="zh-CN" altLang="en-US" sz="2400" dirty="0">
              <a:solidFill>
                <a:prstClr val="black"/>
              </a:solidFill>
              <a:latin typeface="Calibri Light" panose="020F0302020204030204" pitchFamily="34" charset="0"/>
              <a:ea typeface="等线" charset="-122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974008D-73AB-2B47-A14B-E7BEDEE8F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60072"/>
            <a:ext cx="3561578" cy="305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A9004-3ECC-7543-BD51-9CAD6C80F4AD}"/>
              </a:ext>
            </a:extLst>
          </p:cNvPr>
          <p:cNvSpPr txBox="1"/>
          <p:nvPr/>
        </p:nvSpPr>
        <p:spPr>
          <a:xfrm>
            <a:off x="639864" y="4411269"/>
            <a:ext cx="3805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site: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nesbox</a:t>
            </a:r>
            <a:r>
              <a:rPr lang="en-US" dirty="0">
                <a:hlinkClick r:id="rId3"/>
              </a:rPr>
              <a:t>/TIC-80</a:t>
            </a:r>
            <a:endParaRPr lang="en-TW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C4AA3C83-555E-9645-AA50-6CE7376CA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714" y="1529122"/>
            <a:ext cx="4451713" cy="2363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25B78-F447-6447-8BEA-819B81B35C33}"/>
              </a:ext>
            </a:extLst>
          </p:cNvPr>
          <p:cNvSpPr txBox="1"/>
          <p:nvPr/>
        </p:nvSpPr>
        <p:spPr>
          <a:xfrm>
            <a:off x="5296033" y="4411269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site: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eater.net</a:t>
            </a:r>
            <a:r>
              <a:rPr lang="en-US" dirty="0">
                <a:hlinkClick r:id="rId5"/>
              </a:rPr>
              <a:t>/8bit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3609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2000" y="302962"/>
            <a:ext cx="373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万</a:t>
            </a:r>
            <a:r>
              <a:rPr lang="zh-CN" altLang="en-TW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用性</a:t>
            </a:r>
            <a:r>
              <a:rPr lang="en-US" altLang="zh-CN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和</a:t>
            </a:r>
            <a:r>
              <a:rPr lang="zh-CN" altLang="en-US" sz="2400" dirty="0">
                <a:solidFill>
                  <a:prstClr val="black"/>
                </a:solidFill>
                <a:latin typeface="Calibri Light" panose="020F0302020204030204" pitchFamily="34" charset="0"/>
                <a:ea typeface="等线" charset="-122"/>
              </a:rPr>
              <a:t>计算思维课程</a:t>
            </a: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976" y="869701"/>
            <a:ext cx="79480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通过理解通用计算机和计算机编程语言的万用性，我们可以通过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理论辩证</a:t>
            </a: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  <a:sym typeface="Wingdings" pitchFamily="2" charset="2"/>
              </a:rPr>
              <a:t>： （</a:t>
            </a: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掌握命名空间）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和实验见证： （实现层级分类的计算系统）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的方式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333333"/>
                </a:solidFill>
                <a:latin typeface="Georgia" panose="02040502050405020303" pitchFamily="18" charset="0"/>
                <a:ea typeface="等线" charset="-122"/>
              </a:rPr>
              <a:t>来掌握计算思维。</a:t>
            </a:r>
            <a:endParaRPr lang="en-US" altLang="zh-CN" sz="2400" dirty="0">
              <a:solidFill>
                <a:srgbClr val="333333"/>
              </a:solidFill>
              <a:latin typeface="Georgia" panose="02040502050405020303" pitchFamily="18" charset="0"/>
              <a:ea typeface="等线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32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77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Nand2Tetris</a:t>
            </a:r>
            <a:r>
              <a:rPr lang="zh-CN" altLang="en-US" sz="2400" dirty="0">
                <a:latin typeface="Arial" panose="020B0604020202020204" pitchFamily="34" charset="0"/>
              </a:rPr>
              <a:t>课程 原始的</a:t>
            </a:r>
            <a:r>
              <a:rPr lang="en-US" altLang="zh-CN" sz="2400" dirty="0">
                <a:latin typeface="Arial" panose="020B0604020202020204" pitchFamily="34" charset="0"/>
              </a:rPr>
              <a:t>12</a:t>
            </a:r>
            <a:r>
              <a:rPr lang="zh-CN" altLang="en-US" sz="2400" dirty="0">
                <a:latin typeface="Arial" panose="020B0604020202020204" pitchFamily="34" charset="0"/>
              </a:rPr>
              <a:t>周内容与结构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grpSp>
        <p:nvGrpSpPr>
          <p:cNvPr id="23" name="Group 3"/>
          <p:cNvGrpSpPr>
            <a:grpSpLocks/>
          </p:cNvGrpSpPr>
          <p:nvPr/>
        </p:nvGrpSpPr>
        <p:grpSpPr bwMode="auto">
          <a:xfrm>
            <a:off x="1887471" y="2512461"/>
            <a:ext cx="4823222" cy="529828"/>
            <a:chOff x="833" y="1955"/>
            <a:chExt cx="4051" cy="445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2562" y="2073"/>
              <a:ext cx="454" cy="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2590" y="2065"/>
              <a:ext cx="38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Assembler</a:t>
              </a:r>
              <a:endParaRPr lang="en-US" altLang="zh-CN" sz="1800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2533" y="2239"/>
              <a:ext cx="483" cy="140"/>
            </a:xfrm>
            <a:custGeom>
              <a:avLst/>
              <a:gdLst>
                <a:gd name="T0" fmla="*/ 0 w 483"/>
                <a:gd name="T1" fmla="*/ 71 h 140"/>
                <a:gd name="T2" fmla="*/ 3 w 483"/>
                <a:gd name="T3" fmla="*/ 59 h 140"/>
                <a:gd name="T4" fmla="*/ 13 w 483"/>
                <a:gd name="T5" fmla="*/ 48 h 140"/>
                <a:gd name="T6" fmla="*/ 26 w 483"/>
                <a:gd name="T7" fmla="*/ 38 h 140"/>
                <a:gd name="T8" fmla="*/ 47 w 483"/>
                <a:gd name="T9" fmla="*/ 28 h 140"/>
                <a:gd name="T10" fmla="*/ 72 w 483"/>
                <a:gd name="T11" fmla="*/ 20 h 140"/>
                <a:gd name="T12" fmla="*/ 99 w 483"/>
                <a:gd name="T13" fmla="*/ 13 h 140"/>
                <a:gd name="T14" fmla="*/ 132 w 483"/>
                <a:gd name="T15" fmla="*/ 9 h 140"/>
                <a:gd name="T16" fmla="*/ 166 w 483"/>
                <a:gd name="T17" fmla="*/ 4 h 140"/>
                <a:gd name="T18" fmla="*/ 204 w 483"/>
                <a:gd name="T19" fmla="*/ 0 h 140"/>
                <a:gd name="T20" fmla="*/ 241 w 483"/>
                <a:gd name="T21" fmla="*/ 0 h 140"/>
                <a:gd name="T22" fmla="*/ 279 w 483"/>
                <a:gd name="T23" fmla="*/ 0 h 140"/>
                <a:gd name="T24" fmla="*/ 317 w 483"/>
                <a:gd name="T25" fmla="*/ 4 h 140"/>
                <a:gd name="T26" fmla="*/ 351 w 483"/>
                <a:gd name="T27" fmla="*/ 9 h 140"/>
                <a:gd name="T28" fmla="*/ 383 w 483"/>
                <a:gd name="T29" fmla="*/ 13 h 140"/>
                <a:gd name="T30" fmla="*/ 411 w 483"/>
                <a:gd name="T31" fmla="*/ 20 h 140"/>
                <a:gd name="T32" fmla="*/ 436 w 483"/>
                <a:gd name="T33" fmla="*/ 28 h 140"/>
                <a:gd name="T34" fmla="*/ 457 w 483"/>
                <a:gd name="T35" fmla="*/ 38 h 140"/>
                <a:gd name="T36" fmla="*/ 470 w 483"/>
                <a:gd name="T37" fmla="*/ 48 h 140"/>
                <a:gd name="T38" fmla="*/ 480 w 483"/>
                <a:gd name="T39" fmla="*/ 59 h 140"/>
                <a:gd name="T40" fmla="*/ 483 w 483"/>
                <a:gd name="T41" fmla="*/ 71 h 140"/>
                <a:gd name="T42" fmla="*/ 480 w 483"/>
                <a:gd name="T43" fmla="*/ 81 h 140"/>
                <a:gd name="T44" fmla="*/ 470 w 483"/>
                <a:gd name="T45" fmla="*/ 92 h 140"/>
                <a:gd name="T46" fmla="*/ 457 w 483"/>
                <a:gd name="T47" fmla="*/ 102 h 140"/>
                <a:gd name="T48" fmla="*/ 436 w 483"/>
                <a:gd name="T49" fmla="*/ 112 h 140"/>
                <a:gd name="T50" fmla="*/ 411 w 483"/>
                <a:gd name="T51" fmla="*/ 120 h 140"/>
                <a:gd name="T52" fmla="*/ 383 w 483"/>
                <a:gd name="T53" fmla="*/ 127 h 140"/>
                <a:gd name="T54" fmla="*/ 351 w 483"/>
                <a:gd name="T55" fmla="*/ 133 h 140"/>
                <a:gd name="T56" fmla="*/ 317 w 483"/>
                <a:gd name="T57" fmla="*/ 137 h 140"/>
                <a:gd name="T58" fmla="*/ 279 w 483"/>
                <a:gd name="T59" fmla="*/ 140 h 140"/>
                <a:gd name="T60" fmla="*/ 241 w 483"/>
                <a:gd name="T61" fmla="*/ 140 h 140"/>
                <a:gd name="T62" fmla="*/ 204 w 483"/>
                <a:gd name="T63" fmla="*/ 140 h 140"/>
                <a:gd name="T64" fmla="*/ 166 w 483"/>
                <a:gd name="T65" fmla="*/ 137 h 140"/>
                <a:gd name="T66" fmla="*/ 132 w 483"/>
                <a:gd name="T67" fmla="*/ 133 h 140"/>
                <a:gd name="T68" fmla="*/ 99 w 483"/>
                <a:gd name="T69" fmla="*/ 127 h 140"/>
                <a:gd name="T70" fmla="*/ 72 w 483"/>
                <a:gd name="T71" fmla="*/ 120 h 140"/>
                <a:gd name="T72" fmla="*/ 47 w 483"/>
                <a:gd name="T73" fmla="*/ 112 h 140"/>
                <a:gd name="T74" fmla="*/ 26 w 483"/>
                <a:gd name="T75" fmla="*/ 102 h 140"/>
                <a:gd name="T76" fmla="*/ 13 w 483"/>
                <a:gd name="T77" fmla="*/ 92 h 140"/>
                <a:gd name="T78" fmla="*/ 3 w 483"/>
                <a:gd name="T79" fmla="*/ 81 h 140"/>
                <a:gd name="T80" fmla="*/ 0 w 483"/>
                <a:gd name="T81" fmla="*/ 71 h 14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83"/>
                <a:gd name="T124" fmla="*/ 0 h 140"/>
                <a:gd name="T125" fmla="*/ 483 w 483"/>
                <a:gd name="T126" fmla="*/ 140 h 14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83" h="140">
                  <a:moveTo>
                    <a:pt x="0" y="71"/>
                  </a:moveTo>
                  <a:lnTo>
                    <a:pt x="3" y="59"/>
                  </a:lnTo>
                  <a:lnTo>
                    <a:pt x="13" y="48"/>
                  </a:lnTo>
                  <a:lnTo>
                    <a:pt x="26" y="38"/>
                  </a:lnTo>
                  <a:lnTo>
                    <a:pt x="47" y="28"/>
                  </a:lnTo>
                  <a:lnTo>
                    <a:pt x="72" y="20"/>
                  </a:lnTo>
                  <a:lnTo>
                    <a:pt x="99" y="13"/>
                  </a:lnTo>
                  <a:lnTo>
                    <a:pt x="132" y="9"/>
                  </a:lnTo>
                  <a:lnTo>
                    <a:pt x="166" y="4"/>
                  </a:lnTo>
                  <a:lnTo>
                    <a:pt x="204" y="0"/>
                  </a:lnTo>
                  <a:lnTo>
                    <a:pt x="241" y="0"/>
                  </a:lnTo>
                  <a:lnTo>
                    <a:pt x="279" y="0"/>
                  </a:lnTo>
                  <a:lnTo>
                    <a:pt x="317" y="4"/>
                  </a:lnTo>
                  <a:lnTo>
                    <a:pt x="351" y="9"/>
                  </a:lnTo>
                  <a:lnTo>
                    <a:pt x="383" y="13"/>
                  </a:lnTo>
                  <a:lnTo>
                    <a:pt x="411" y="20"/>
                  </a:lnTo>
                  <a:lnTo>
                    <a:pt x="436" y="28"/>
                  </a:lnTo>
                  <a:lnTo>
                    <a:pt x="457" y="38"/>
                  </a:lnTo>
                  <a:lnTo>
                    <a:pt x="470" y="48"/>
                  </a:lnTo>
                  <a:lnTo>
                    <a:pt x="480" y="59"/>
                  </a:lnTo>
                  <a:lnTo>
                    <a:pt x="483" y="71"/>
                  </a:lnTo>
                  <a:lnTo>
                    <a:pt x="480" y="81"/>
                  </a:lnTo>
                  <a:lnTo>
                    <a:pt x="470" y="92"/>
                  </a:lnTo>
                  <a:lnTo>
                    <a:pt x="457" y="102"/>
                  </a:lnTo>
                  <a:lnTo>
                    <a:pt x="436" y="112"/>
                  </a:lnTo>
                  <a:lnTo>
                    <a:pt x="411" y="120"/>
                  </a:lnTo>
                  <a:lnTo>
                    <a:pt x="383" y="127"/>
                  </a:lnTo>
                  <a:lnTo>
                    <a:pt x="351" y="133"/>
                  </a:lnTo>
                  <a:lnTo>
                    <a:pt x="317" y="137"/>
                  </a:lnTo>
                  <a:lnTo>
                    <a:pt x="279" y="140"/>
                  </a:lnTo>
                  <a:lnTo>
                    <a:pt x="241" y="140"/>
                  </a:lnTo>
                  <a:lnTo>
                    <a:pt x="204" y="140"/>
                  </a:lnTo>
                  <a:lnTo>
                    <a:pt x="166" y="137"/>
                  </a:lnTo>
                  <a:lnTo>
                    <a:pt x="132" y="133"/>
                  </a:lnTo>
                  <a:lnTo>
                    <a:pt x="99" y="127"/>
                  </a:lnTo>
                  <a:lnTo>
                    <a:pt x="72" y="120"/>
                  </a:lnTo>
                  <a:lnTo>
                    <a:pt x="47" y="112"/>
                  </a:lnTo>
                  <a:lnTo>
                    <a:pt x="26" y="102"/>
                  </a:lnTo>
                  <a:lnTo>
                    <a:pt x="13" y="92"/>
                  </a:lnTo>
                  <a:lnTo>
                    <a:pt x="3" y="8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2626" y="2268"/>
              <a:ext cx="31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 6</a:t>
              </a:r>
              <a:endParaRPr lang="en-US" altLang="zh-CN" sz="1800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856" y="1955"/>
              <a:ext cx="4028" cy="404"/>
            </a:xfrm>
            <a:custGeom>
              <a:avLst/>
              <a:gdLst>
                <a:gd name="T0" fmla="*/ 0 w 4028"/>
                <a:gd name="T1" fmla="*/ 404 h 404"/>
                <a:gd name="T2" fmla="*/ 0 w 4028"/>
                <a:gd name="T3" fmla="*/ 232 h 404"/>
                <a:gd name="T4" fmla="*/ 4028 w 4028"/>
                <a:gd name="T5" fmla="*/ 232 h 404"/>
                <a:gd name="T6" fmla="*/ 4028 w 4028"/>
                <a:gd name="T7" fmla="*/ 0 h 4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28"/>
                <a:gd name="T13" fmla="*/ 0 h 404"/>
                <a:gd name="T14" fmla="*/ 4028 w 4028"/>
                <a:gd name="T15" fmla="*/ 404 h 4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28" h="404">
                  <a:moveTo>
                    <a:pt x="0" y="404"/>
                  </a:moveTo>
                  <a:lnTo>
                    <a:pt x="0" y="232"/>
                  </a:lnTo>
                  <a:lnTo>
                    <a:pt x="4028" y="232"/>
                  </a:lnTo>
                  <a:lnTo>
                    <a:pt x="4028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833" y="2353"/>
              <a:ext cx="47" cy="47"/>
            </a:xfrm>
            <a:custGeom>
              <a:avLst/>
              <a:gdLst>
                <a:gd name="T0" fmla="*/ 47 w 47"/>
                <a:gd name="T1" fmla="*/ 0 h 47"/>
                <a:gd name="T2" fmla="*/ 23 w 47"/>
                <a:gd name="T3" fmla="*/ 47 h 47"/>
                <a:gd name="T4" fmla="*/ 0 w 47"/>
                <a:gd name="T5" fmla="*/ 0 h 47"/>
                <a:gd name="T6" fmla="*/ 47 w 47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7"/>
                <a:gd name="T14" fmla="*/ 47 w 47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7">
                  <a:moveTo>
                    <a:pt x="47" y="0"/>
                  </a:moveTo>
                  <a:lnTo>
                    <a:pt x="23" y="47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2981655" y="1111095"/>
            <a:ext cx="896541" cy="763191"/>
            <a:chOff x="1752" y="778"/>
            <a:chExt cx="753" cy="641"/>
          </a:xfrm>
        </p:grpSpPr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1752" y="933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40" name="Rectangle 12"/>
            <p:cNvSpPr>
              <a:spLocks noChangeArrowheads="1"/>
            </p:cNvSpPr>
            <p:nvPr/>
          </p:nvSpPr>
          <p:spPr bwMode="auto">
            <a:xfrm>
              <a:off x="1804" y="984"/>
              <a:ext cx="66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H.L. Language</a:t>
              </a:r>
              <a:endParaRPr lang="en-US" altLang="zh-CN" sz="1800"/>
            </a:p>
          </p:txBody>
        </p:sp>
        <p:sp>
          <p:nvSpPr>
            <p:cNvPr id="41" name="Rectangle 13"/>
            <p:cNvSpPr>
              <a:spLocks noChangeArrowheads="1"/>
            </p:cNvSpPr>
            <p:nvPr/>
          </p:nvSpPr>
          <p:spPr bwMode="auto">
            <a:xfrm>
              <a:off x="2093" y="1115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&amp;</a:t>
              </a:r>
              <a:endParaRPr lang="en-US" altLang="zh-CN" sz="1800"/>
            </a:p>
          </p:txBody>
        </p:sp>
        <p:sp>
          <p:nvSpPr>
            <p:cNvPr id="42" name="Rectangle 14"/>
            <p:cNvSpPr>
              <a:spLocks noChangeArrowheads="1"/>
            </p:cNvSpPr>
            <p:nvPr/>
          </p:nvSpPr>
          <p:spPr bwMode="auto">
            <a:xfrm>
              <a:off x="1798" y="1247"/>
              <a:ext cx="68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Operating Sys.</a:t>
              </a:r>
              <a:endParaRPr lang="en-US" altLang="zh-CN" sz="1800"/>
            </a:p>
          </p:txBody>
        </p:sp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1752" y="778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44" name="Rectangle 16"/>
            <p:cNvSpPr>
              <a:spLocks noChangeArrowheads="1"/>
            </p:cNvSpPr>
            <p:nvPr/>
          </p:nvSpPr>
          <p:spPr bwMode="auto">
            <a:xfrm>
              <a:off x="1813" y="804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45" name="Group 17"/>
          <p:cNvGrpSpPr>
            <a:grpSpLocks/>
          </p:cNvGrpSpPr>
          <p:nvPr/>
        </p:nvGrpSpPr>
        <p:grpSpPr bwMode="auto">
          <a:xfrm>
            <a:off x="3887721" y="1327792"/>
            <a:ext cx="779859" cy="401241"/>
            <a:chOff x="2332" y="1488"/>
            <a:chExt cx="655" cy="337"/>
          </a:xfrm>
        </p:grpSpPr>
        <p:sp>
          <p:nvSpPr>
            <p:cNvPr id="46" name="Rectangle 18"/>
            <p:cNvSpPr>
              <a:spLocks noChangeArrowheads="1"/>
            </p:cNvSpPr>
            <p:nvPr/>
          </p:nvSpPr>
          <p:spPr bwMode="auto">
            <a:xfrm>
              <a:off x="2433" y="1550"/>
              <a:ext cx="466" cy="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2461" y="1488"/>
              <a:ext cx="4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Compiler</a:t>
              </a:r>
              <a:endParaRPr lang="en-US" altLang="zh-CN" sz="1800"/>
            </a:p>
          </p:txBody>
        </p:sp>
        <p:sp>
          <p:nvSpPr>
            <p:cNvPr id="48" name="Rectangle 20"/>
            <p:cNvSpPr>
              <a:spLocks noChangeArrowheads="1"/>
            </p:cNvSpPr>
            <p:nvPr/>
          </p:nvSpPr>
          <p:spPr bwMode="auto">
            <a:xfrm>
              <a:off x="2392" y="1738"/>
              <a:ext cx="54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10 - 11</a:t>
              </a:r>
              <a:endParaRPr lang="en-US" altLang="zh-CN" sz="1800"/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2332" y="1669"/>
              <a:ext cx="61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2939" y="1646"/>
              <a:ext cx="48" cy="47"/>
            </a:xfrm>
            <a:custGeom>
              <a:avLst/>
              <a:gdLst>
                <a:gd name="T0" fmla="*/ 0 w 48"/>
                <a:gd name="T1" fmla="*/ 0 h 47"/>
                <a:gd name="T2" fmla="*/ 48 w 48"/>
                <a:gd name="T3" fmla="*/ 23 h 47"/>
                <a:gd name="T4" fmla="*/ 0 w 48"/>
                <a:gd name="T5" fmla="*/ 47 h 47"/>
                <a:gd name="T6" fmla="*/ 0 w 4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7"/>
                <a:gd name="T14" fmla="*/ 48 w 4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7">
                  <a:moveTo>
                    <a:pt x="0" y="0"/>
                  </a:moveTo>
                  <a:lnTo>
                    <a:pt x="48" y="23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51" name="Group 23"/>
          <p:cNvGrpSpPr>
            <a:grpSpLocks/>
          </p:cNvGrpSpPr>
          <p:nvPr/>
        </p:nvGrpSpPr>
        <p:grpSpPr bwMode="auto">
          <a:xfrm>
            <a:off x="5554597" y="1776655"/>
            <a:ext cx="964406" cy="403622"/>
            <a:chOff x="3913" y="1337"/>
            <a:chExt cx="810" cy="339"/>
          </a:xfrm>
        </p:grpSpPr>
        <p:sp>
          <p:nvSpPr>
            <p:cNvPr id="52" name="Rectangle 24"/>
            <p:cNvSpPr>
              <a:spLocks noChangeArrowheads="1"/>
            </p:cNvSpPr>
            <p:nvPr/>
          </p:nvSpPr>
          <p:spPr bwMode="auto">
            <a:xfrm>
              <a:off x="3970" y="1352"/>
              <a:ext cx="733" cy="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53" name="Rectangle 25"/>
            <p:cNvSpPr>
              <a:spLocks noChangeArrowheads="1"/>
            </p:cNvSpPr>
            <p:nvPr/>
          </p:nvSpPr>
          <p:spPr bwMode="auto">
            <a:xfrm>
              <a:off x="3997" y="1337"/>
              <a:ext cx="64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VM Translator</a:t>
              </a:r>
              <a:endParaRPr lang="en-US" altLang="zh-CN" sz="1800"/>
            </a:p>
          </p:txBody>
        </p:sp>
        <p:sp>
          <p:nvSpPr>
            <p:cNvPr id="54" name="Freeform 26"/>
            <p:cNvSpPr>
              <a:spLocks/>
            </p:cNvSpPr>
            <p:nvPr/>
          </p:nvSpPr>
          <p:spPr bwMode="auto">
            <a:xfrm>
              <a:off x="3942" y="1534"/>
              <a:ext cx="558" cy="142"/>
            </a:xfrm>
            <a:custGeom>
              <a:avLst/>
              <a:gdLst>
                <a:gd name="T0" fmla="*/ 0 w 558"/>
                <a:gd name="T1" fmla="*/ 71 h 142"/>
                <a:gd name="T2" fmla="*/ 3 w 558"/>
                <a:gd name="T3" fmla="*/ 61 h 142"/>
                <a:gd name="T4" fmla="*/ 11 w 558"/>
                <a:gd name="T5" fmla="*/ 50 h 142"/>
                <a:gd name="T6" fmla="*/ 28 w 558"/>
                <a:gd name="T7" fmla="*/ 40 h 142"/>
                <a:gd name="T8" fmla="*/ 47 w 558"/>
                <a:gd name="T9" fmla="*/ 31 h 142"/>
                <a:gd name="T10" fmla="*/ 73 w 558"/>
                <a:gd name="T11" fmla="*/ 23 h 142"/>
                <a:gd name="T12" fmla="*/ 104 w 558"/>
                <a:gd name="T13" fmla="*/ 17 h 142"/>
                <a:gd name="T14" fmla="*/ 139 w 558"/>
                <a:gd name="T15" fmla="*/ 10 h 142"/>
                <a:gd name="T16" fmla="*/ 176 w 558"/>
                <a:gd name="T17" fmla="*/ 5 h 142"/>
                <a:gd name="T18" fmla="*/ 217 w 558"/>
                <a:gd name="T19" fmla="*/ 2 h 142"/>
                <a:gd name="T20" fmla="*/ 258 w 558"/>
                <a:gd name="T21" fmla="*/ 0 h 142"/>
                <a:gd name="T22" fmla="*/ 300 w 558"/>
                <a:gd name="T23" fmla="*/ 0 h 142"/>
                <a:gd name="T24" fmla="*/ 341 w 558"/>
                <a:gd name="T25" fmla="*/ 2 h 142"/>
                <a:gd name="T26" fmla="*/ 382 w 558"/>
                <a:gd name="T27" fmla="*/ 5 h 142"/>
                <a:gd name="T28" fmla="*/ 420 w 558"/>
                <a:gd name="T29" fmla="*/ 10 h 142"/>
                <a:gd name="T30" fmla="*/ 454 w 558"/>
                <a:gd name="T31" fmla="*/ 17 h 142"/>
                <a:gd name="T32" fmla="*/ 485 w 558"/>
                <a:gd name="T33" fmla="*/ 23 h 142"/>
                <a:gd name="T34" fmla="*/ 511 w 558"/>
                <a:gd name="T35" fmla="*/ 31 h 142"/>
                <a:gd name="T36" fmla="*/ 531 w 558"/>
                <a:gd name="T37" fmla="*/ 40 h 142"/>
                <a:gd name="T38" fmla="*/ 547 w 558"/>
                <a:gd name="T39" fmla="*/ 50 h 142"/>
                <a:gd name="T40" fmla="*/ 555 w 558"/>
                <a:gd name="T41" fmla="*/ 61 h 142"/>
                <a:gd name="T42" fmla="*/ 558 w 558"/>
                <a:gd name="T43" fmla="*/ 71 h 142"/>
                <a:gd name="T44" fmla="*/ 555 w 558"/>
                <a:gd name="T45" fmla="*/ 81 h 142"/>
                <a:gd name="T46" fmla="*/ 547 w 558"/>
                <a:gd name="T47" fmla="*/ 92 h 142"/>
                <a:gd name="T48" fmla="*/ 531 w 558"/>
                <a:gd name="T49" fmla="*/ 102 h 142"/>
                <a:gd name="T50" fmla="*/ 511 w 558"/>
                <a:gd name="T51" fmla="*/ 110 h 142"/>
                <a:gd name="T52" fmla="*/ 485 w 558"/>
                <a:gd name="T53" fmla="*/ 119 h 142"/>
                <a:gd name="T54" fmla="*/ 454 w 558"/>
                <a:gd name="T55" fmla="*/ 125 h 142"/>
                <a:gd name="T56" fmla="*/ 420 w 558"/>
                <a:gd name="T57" fmla="*/ 132 h 142"/>
                <a:gd name="T58" fmla="*/ 382 w 558"/>
                <a:gd name="T59" fmla="*/ 137 h 142"/>
                <a:gd name="T60" fmla="*/ 341 w 558"/>
                <a:gd name="T61" fmla="*/ 140 h 142"/>
                <a:gd name="T62" fmla="*/ 300 w 558"/>
                <a:gd name="T63" fmla="*/ 142 h 142"/>
                <a:gd name="T64" fmla="*/ 258 w 558"/>
                <a:gd name="T65" fmla="*/ 142 h 142"/>
                <a:gd name="T66" fmla="*/ 217 w 558"/>
                <a:gd name="T67" fmla="*/ 140 h 142"/>
                <a:gd name="T68" fmla="*/ 176 w 558"/>
                <a:gd name="T69" fmla="*/ 137 h 142"/>
                <a:gd name="T70" fmla="*/ 139 w 558"/>
                <a:gd name="T71" fmla="*/ 132 h 142"/>
                <a:gd name="T72" fmla="*/ 104 w 558"/>
                <a:gd name="T73" fmla="*/ 125 h 142"/>
                <a:gd name="T74" fmla="*/ 73 w 558"/>
                <a:gd name="T75" fmla="*/ 119 h 142"/>
                <a:gd name="T76" fmla="*/ 47 w 558"/>
                <a:gd name="T77" fmla="*/ 110 h 142"/>
                <a:gd name="T78" fmla="*/ 28 w 558"/>
                <a:gd name="T79" fmla="*/ 102 h 142"/>
                <a:gd name="T80" fmla="*/ 11 w 558"/>
                <a:gd name="T81" fmla="*/ 92 h 142"/>
                <a:gd name="T82" fmla="*/ 3 w 558"/>
                <a:gd name="T83" fmla="*/ 81 h 142"/>
                <a:gd name="T84" fmla="*/ 0 w 558"/>
                <a:gd name="T85" fmla="*/ 71 h 14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58"/>
                <a:gd name="T130" fmla="*/ 0 h 142"/>
                <a:gd name="T131" fmla="*/ 558 w 558"/>
                <a:gd name="T132" fmla="*/ 142 h 14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58" h="142">
                  <a:moveTo>
                    <a:pt x="0" y="71"/>
                  </a:moveTo>
                  <a:lnTo>
                    <a:pt x="3" y="61"/>
                  </a:lnTo>
                  <a:lnTo>
                    <a:pt x="11" y="50"/>
                  </a:lnTo>
                  <a:lnTo>
                    <a:pt x="28" y="40"/>
                  </a:lnTo>
                  <a:lnTo>
                    <a:pt x="47" y="31"/>
                  </a:lnTo>
                  <a:lnTo>
                    <a:pt x="73" y="23"/>
                  </a:lnTo>
                  <a:lnTo>
                    <a:pt x="104" y="17"/>
                  </a:lnTo>
                  <a:lnTo>
                    <a:pt x="139" y="10"/>
                  </a:lnTo>
                  <a:lnTo>
                    <a:pt x="176" y="5"/>
                  </a:lnTo>
                  <a:lnTo>
                    <a:pt x="217" y="2"/>
                  </a:lnTo>
                  <a:lnTo>
                    <a:pt x="258" y="0"/>
                  </a:lnTo>
                  <a:lnTo>
                    <a:pt x="300" y="0"/>
                  </a:lnTo>
                  <a:lnTo>
                    <a:pt x="341" y="2"/>
                  </a:lnTo>
                  <a:lnTo>
                    <a:pt x="382" y="5"/>
                  </a:lnTo>
                  <a:lnTo>
                    <a:pt x="420" y="10"/>
                  </a:lnTo>
                  <a:lnTo>
                    <a:pt x="454" y="17"/>
                  </a:lnTo>
                  <a:lnTo>
                    <a:pt x="485" y="23"/>
                  </a:lnTo>
                  <a:lnTo>
                    <a:pt x="511" y="31"/>
                  </a:lnTo>
                  <a:lnTo>
                    <a:pt x="531" y="40"/>
                  </a:lnTo>
                  <a:lnTo>
                    <a:pt x="547" y="50"/>
                  </a:lnTo>
                  <a:lnTo>
                    <a:pt x="555" y="61"/>
                  </a:lnTo>
                  <a:lnTo>
                    <a:pt x="558" y="71"/>
                  </a:lnTo>
                  <a:lnTo>
                    <a:pt x="555" y="81"/>
                  </a:lnTo>
                  <a:lnTo>
                    <a:pt x="547" y="92"/>
                  </a:lnTo>
                  <a:lnTo>
                    <a:pt x="531" y="102"/>
                  </a:lnTo>
                  <a:lnTo>
                    <a:pt x="511" y="110"/>
                  </a:lnTo>
                  <a:lnTo>
                    <a:pt x="485" y="119"/>
                  </a:lnTo>
                  <a:lnTo>
                    <a:pt x="454" y="125"/>
                  </a:lnTo>
                  <a:lnTo>
                    <a:pt x="420" y="132"/>
                  </a:lnTo>
                  <a:lnTo>
                    <a:pt x="382" y="137"/>
                  </a:lnTo>
                  <a:lnTo>
                    <a:pt x="341" y="140"/>
                  </a:lnTo>
                  <a:lnTo>
                    <a:pt x="300" y="142"/>
                  </a:lnTo>
                  <a:lnTo>
                    <a:pt x="258" y="142"/>
                  </a:lnTo>
                  <a:lnTo>
                    <a:pt x="217" y="140"/>
                  </a:lnTo>
                  <a:lnTo>
                    <a:pt x="176" y="137"/>
                  </a:lnTo>
                  <a:lnTo>
                    <a:pt x="139" y="132"/>
                  </a:lnTo>
                  <a:lnTo>
                    <a:pt x="104" y="125"/>
                  </a:lnTo>
                  <a:lnTo>
                    <a:pt x="73" y="119"/>
                  </a:lnTo>
                  <a:lnTo>
                    <a:pt x="47" y="110"/>
                  </a:lnTo>
                  <a:lnTo>
                    <a:pt x="28" y="102"/>
                  </a:lnTo>
                  <a:lnTo>
                    <a:pt x="11" y="92"/>
                  </a:lnTo>
                  <a:lnTo>
                    <a:pt x="3" y="8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55" name="Rectangle 27"/>
            <p:cNvSpPr>
              <a:spLocks noChangeArrowheads="1"/>
            </p:cNvSpPr>
            <p:nvPr/>
          </p:nvSpPr>
          <p:spPr bwMode="auto">
            <a:xfrm>
              <a:off x="4004" y="1563"/>
              <a:ext cx="46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7 - 8</a:t>
              </a:r>
              <a:endParaRPr lang="en-US" altLang="zh-CN" sz="1800"/>
            </a:p>
          </p:txBody>
        </p:sp>
        <p:sp>
          <p:nvSpPr>
            <p:cNvPr id="56" name="Line 28"/>
            <p:cNvSpPr>
              <a:spLocks noChangeShapeType="1"/>
            </p:cNvSpPr>
            <p:nvPr/>
          </p:nvSpPr>
          <p:spPr bwMode="auto">
            <a:xfrm>
              <a:off x="3913" y="1498"/>
              <a:ext cx="769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57" name="Freeform 29"/>
            <p:cNvSpPr>
              <a:spLocks/>
            </p:cNvSpPr>
            <p:nvPr/>
          </p:nvSpPr>
          <p:spPr bwMode="auto">
            <a:xfrm>
              <a:off x="4675" y="1475"/>
              <a:ext cx="48" cy="48"/>
            </a:xfrm>
            <a:custGeom>
              <a:avLst/>
              <a:gdLst>
                <a:gd name="T0" fmla="*/ 0 w 48"/>
                <a:gd name="T1" fmla="*/ 0 h 48"/>
                <a:gd name="T2" fmla="*/ 48 w 48"/>
                <a:gd name="T3" fmla="*/ 23 h 48"/>
                <a:gd name="T4" fmla="*/ 0 w 48"/>
                <a:gd name="T5" fmla="*/ 48 h 48"/>
                <a:gd name="T6" fmla="*/ 0 w 48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8"/>
                <a:gd name="T14" fmla="*/ 48 w 48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8">
                  <a:moveTo>
                    <a:pt x="0" y="0"/>
                  </a:moveTo>
                  <a:lnTo>
                    <a:pt x="48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58" name="Group 30"/>
          <p:cNvGrpSpPr>
            <a:grpSpLocks/>
          </p:cNvGrpSpPr>
          <p:nvPr/>
        </p:nvGrpSpPr>
        <p:grpSpPr bwMode="auto">
          <a:xfrm>
            <a:off x="2363721" y="3187545"/>
            <a:ext cx="894159" cy="559594"/>
            <a:chOff x="1233" y="2522"/>
            <a:chExt cx="751" cy="470"/>
          </a:xfrm>
        </p:grpSpPr>
        <p:sp>
          <p:nvSpPr>
            <p:cNvPr id="59" name="Rectangle 31"/>
            <p:cNvSpPr>
              <a:spLocks noChangeArrowheads="1"/>
            </p:cNvSpPr>
            <p:nvPr/>
          </p:nvSpPr>
          <p:spPr bwMode="auto">
            <a:xfrm>
              <a:off x="1328" y="2522"/>
              <a:ext cx="650" cy="2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60" name="Rectangle 32"/>
            <p:cNvSpPr>
              <a:spLocks noChangeArrowheads="1"/>
            </p:cNvSpPr>
            <p:nvPr/>
          </p:nvSpPr>
          <p:spPr bwMode="auto">
            <a:xfrm>
              <a:off x="1355" y="2527"/>
              <a:ext cx="45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Computer</a:t>
              </a:r>
              <a:endParaRPr lang="en-US" altLang="zh-CN" sz="1800"/>
            </a:p>
          </p:txBody>
        </p:sp>
        <p:sp>
          <p:nvSpPr>
            <p:cNvPr id="61" name="Rectangle 33"/>
            <p:cNvSpPr>
              <a:spLocks noChangeArrowheads="1"/>
            </p:cNvSpPr>
            <p:nvPr/>
          </p:nvSpPr>
          <p:spPr bwMode="auto">
            <a:xfrm>
              <a:off x="1355" y="2642"/>
              <a:ext cx="57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Architecture</a:t>
              </a:r>
              <a:endParaRPr lang="en-US" altLang="zh-CN" sz="1800"/>
            </a:p>
          </p:txBody>
        </p:sp>
        <p:sp>
          <p:nvSpPr>
            <p:cNvPr id="62" name="Freeform 34"/>
            <p:cNvSpPr>
              <a:spLocks/>
            </p:cNvSpPr>
            <p:nvPr/>
          </p:nvSpPr>
          <p:spPr bwMode="auto">
            <a:xfrm>
              <a:off x="1295" y="2852"/>
              <a:ext cx="580" cy="140"/>
            </a:xfrm>
            <a:custGeom>
              <a:avLst/>
              <a:gdLst>
                <a:gd name="T0" fmla="*/ 0 w 580"/>
                <a:gd name="T1" fmla="*/ 71 h 140"/>
                <a:gd name="T2" fmla="*/ 3 w 580"/>
                <a:gd name="T3" fmla="*/ 59 h 140"/>
                <a:gd name="T4" fmla="*/ 13 w 580"/>
                <a:gd name="T5" fmla="*/ 50 h 140"/>
                <a:gd name="T6" fmla="*/ 29 w 580"/>
                <a:gd name="T7" fmla="*/ 40 h 140"/>
                <a:gd name="T8" fmla="*/ 51 w 580"/>
                <a:gd name="T9" fmla="*/ 32 h 140"/>
                <a:gd name="T10" fmla="*/ 77 w 580"/>
                <a:gd name="T11" fmla="*/ 23 h 140"/>
                <a:gd name="T12" fmla="*/ 109 w 580"/>
                <a:gd name="T13" fmla="*/ 15 h 140"/>
                <a:gd name="T14" fmla="*/ 145 w 580"/>
                <a:gd name="T15" fmla="*/ 10 h 140"/>
                <a:gd name="T16" fmla="*/ 184 w 580"/>
                <a:gd name="T17" fmla="*/ 5 h 140"/>
                <a:gd name="T18" fmla="*/ 225 w 580"/>
                <a:gd name="T19" fmla="*/ 2 h 140"/>
                <a:gd name="T20" fmla="*/ 268 w 580"/>
                <a:gd name="T21" fmla="*/ 0 h 140"/>
                <a:gd name="T22" fmla="*/ 312 w 580"/>
                <a:gd name="T23" fmla="*/ 0 h 140"/>
                <a:gd name="T24" fmla="*/ 354 w 580"/>
                <a:gd name="T25" fmla="*/ 2 h 140"/>
                <a:gd name="T26" fmla="*/ 395 w 580"/>
                <a:gd name="T27" fmla="*/ 5 h 140"/>
                <a:gd name="T28" fmla="*/ 434 w 580"/>
                <a:gd name="T29" fmla="*/ 10 h 140"/>
                <a:gd name="T30" fmla="*/ 470 w 580"/>
                <a:gd name="T31" fmla="*/ 15 h 140"/>
                <a:gd name="T32" fmla="*/ 501 w 580"/>
                <a:gd name="T33" fmla="*/ 23 h 140"/>
                <a:gd name="T34" fmla="*/ 529 w 580"/>
                <a:gd name="T35" fmla="*/ 32 h 140"/>
                <a:gd name="T36" fmla="*/ 550 w 580"/>
                <a:gd name="T37" fmla="*/ 40 h 140"/>
                <a:gd name="T38" fmla="*/ 567 w 580"/>
                <a:gd name="T39" fmla="*/ 50 h 140"/>
                <a:gd name="T40" fmla="*/ 576 w 580"/>
                <a:gd name="T41" fmla="*/ 59 h 140"/>
                <a:gd name="T42" fmla="*/ 580 w 580"/>
                <a:gd name="T43" fmla="*/ 71 h 140"/>
                <a:gd name="T44" fmla="*/ 576 w 580"/>
                <a:gd name="T45" fmla="*/ 81 h 140"/>
                <a:gd name="T46" fmla="*/ 567 w 580"/>
                <a:gd name="T47" fmla="*/ 91 h 140"/>
                <a:gd name="T48" fmla="*/ 550 w 580"/>
                <a:gd name="T49" fmla="*/ 101 h 140"/>
                <a:gd name="T50" fmla="*/ 529 w 580"/>
                <a:gd name="T51" fmla="*/ 110 h 140"/>
                <a:gd name="T52" fmla="*/ 501 w 580"/>
                <a:gd name="T53" fmla="*/ 119 h 140"/>
                <a:gd name="T54" fmla="*/ 470 w 580"/>
                <a:gd name="T55" fmla="*/ 125 h 140"/>
                <a:gd name="T56" fmla="*/ 434 w 580"/>
                <a:gd name="T57" fmla="*/ 132 h 140"/>
                <a:gd name="T58" fmla="*/ 395 w 580"/>
                <a:gd name="T59" fmla="*/ 137 h 140"/>
                <a:gd name="T60" fmla="*/ 354 w 580"/>
                <a:gd name="T61" fmla="*/ 140 h 140"/>
                <a:gd name="T62" fmla="*/ 312 w 580"/>
                <a:gd name="T63" fmla="*/ 140 h 140"/>
                <a:gd name="T64" fmla="*/ 268 w 580"/>
                <a:gd name="T65" fmla="*/ 140 h 140"/>
                <a:gd name="T66" fmla="*/ 225 w 580"/>
                <a:gd name="T67" fmla="*/ 140 h 140"/>
                <a:gd name="T68" fmla="*/ 184 w 580"/>
                <a:gd name="T69" fmla="*/ 137 h 140"/>
                <a:gd name="T70" fmla="*/ 145 w 580"/>
                <a:gd name="T71" fmla="*/ 132 h 140"/>
                <a:gd name="T72" fmla="*/ 109 w 580"/>
                <a:gd name="T73" fmla="*/ 125 h 140"/>
                <a:gd name="T74" fmla="*/ 77 w 580"/>
                <a:gd name="T75" fmla="*/ 119 h 140"/>
                <a:gd name="T76" fmla="*/ 51 w 580"/>
                <a:gd name="T77" fmla="*/ 110 h 140"/>
                <a:gd name="T78" fmla="*/ 29 w 580"/>
                <a:gd name="T79" fmla="*/ 101 h 140"/>
                <a:gd name="T80" fmla="*/ 13 w 580"/>
                <a:gd name="T81" fmla="*/ 91 h 140"/>
                <a:gd name="T82" fmla="*/ 3 w 580"/>
                <a:gd name="T83" fmla="*/ 81 h 140"/>
                <a:gd name="T84" fmla="*/ 0 w 580"/>
                <a:gd name="T85" fmla="*/ 71 h 14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80"/>
                <a:gd name="T130" fmla="*/ 0 h 140"/>
                <a:gd name="T131" fmla="*/ 580 w 580"/>
                <a:gd name="T132" fmla="*/ 140 h 14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80" h="140">
                  <a:moveTo>
                    <a:pt x="0" y="71"/>
                  </a:moveTo>
                  <a:lnTo>
                    <a:pt x="3" y="59"/>
                  </a:lnTo>
                  <a:lnTo>
                    <a:pt x="13" y="50"/>
                  </a:lnTo>
                  <a:lnTo>
                    <a:pt x="29" y="40"/>
                  </a:lnTo>
                  <a:lnTo>
                    <a:pt x="51" y="32"/>
                  </a:lnTo>
                  <a:lnTo>
                    <a:pt x="77" y="23"/>
                  </a:lnTo>
                  <a:lnTo>
                    <a:pt x="109" y="15"/>
                  </a:lnTo>
                  <a:lnTo>
                    <a:pt x="145" y="10"/>
                  </a:lnTo>
                  <a:lnTo>
                    <a:pt x="184" y="5"/>
                  </a:lnTo>
                  <a:lnTo>
                    <a:pt x="225" y="2"/>
                  </a:lnTo>
                  <a:lnTo>
                    <a:pt x="268" y="0"/>
                  </a:lnTo>
                  <a:lnTo>
                    <a:pt x="312" y="0"/>
                  </a:lnTo>
                  <a:lnTo>
                    <a:pt x="354" y="2"/>
                  </a:lnTo>
                  <a:lnTo>
                    <a:pt x="395" y="5"/>
                  </a:lnTo>
                  <a:lnTo>
                    <a:pt x="434" y="10"/>
                  </a:lnTo>
                  <a:lnTo>
                    <a:pt x="470" y="15"/>
                  </a:lnTo>
                  <a:lnTo>
                    <a:pt x="501" y="23"/>
                  </a:lnTo>
                  <a:lnTo>
                    <a:pt x="529" y="32"/>
                  </a:lnTo>
                  <a:lnTo>
                    <a:pt x="550" y="40"/>
                  </a:lnTo>
                  <a:lnTo>
                    <a:pt x="567" y="50"/>
                  </a:lnTo>
                  <a:lnTo>
                    <a:pt x="576" y="59"/>
                  </a:lnTo>
                  <a:lnTo>
                    <a:pt x="580" y="71"/>
                  </a:lnTo>
                  <a:lnTo>
                    <a:pt x="576" y="81"/>
                  </a:lnTo>
                  <a:lnTo>
                    <a:pt x="567" y="91"/>
                  </a:lnTo>
                  <a:lnTo>
                    <a:pt x="550" y="101"/>
                  </a:lnTo>
                  <a:lnTo>
                    <a:pt x="529" y="110"/>
                  </a:lnTo>
                  <a:lnTo>
                    <a:pt x="501" y="119"/>
                  </a:lnTo>
                  <a:lnTo>
                    <a:pt x="470" y="125"/>
                  </a:lnTo>
                  <a:lnTo>
                    <a:pt x="434" y="132"/>
                  </a:lnTo>
                  <a:lnTo>
                    <a:pt x="395" y="137"/>
                  </a:lnTo>
                  <a:lnTo>
                    <a:pt x="354" y="140"/>
                  </a:lnTo>
                  <a:lnTo>
                    <a:pt x="312" y="140"/>
                  </a:lnTo>
                  <a:lnTo>
                    <a:pt x="268" y="140"/>
                  </a:lnTo>
                  <a:lnTo>
                    <a:pt x="225" y="140"/>
                  </a:lnTo>
                  <a:lnTo>
                    <a:pt x="184" y="137"/>
                  </a:lnTo>
                  <a:lnTo>
                    <a:pt x="145" y="132"/>
                  </a:lnTo>
                  <a:lnTo>
                    <a:pt x="109" y="125"/>
                  </a:lnTo>
                  <a:lnTo>
                    <a:pt x="77" y="119"/>
                  </a:lnTo>
                  <a:lnTo>
                    <a:pt x="51" y="110"/>
                  </a:lnTo>
                  <a:lnTo>
                    <a:pt x="29" y="101"/>
                  </a:lnTo>
                  <a:lnTo>
                    <a:pt x="13" y="91"/>
                  </a:lnTo>
                  <a:lnTo>
                    <a:pt x="3" y="8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63" name="Rectangle 35"/>
            <p:cNvSpPr>
              <a:spLocks noChangeArrowheads="1"/>
            </p:cNvSpPr>
            <p:nvPr/>
          </p:nvSpPr>
          <p:spPr bwMode="auto">
            <a:xfrm>
              <a:off x="1359" y="2881"/>
              <a:ext cx="4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 4 - 5</a:t>
              </a:r>
              <a:endParaRPr lang="en-US" altLang="zh-CN" sz="1800"/>
            </a:p>
          </p:txBody>
        </p:sp>
        <p:sp>
          <p:nvSpPr>
            <p:cNvPr id="64" name="Line 36"/>
            <p:cNvSpPr>
              <a:spLocks noChangeShapeType="1"/>
            </p:cNvSpPr>
            <p:nvPr/>
          </p:nvSpPr>
          <p:spPr bwMode="auto">
            <a:xfrm>
              <a:off x="1233" y="2798"/>
              <a:ext cx="709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1937" y="2775"/>
              <a:ext cx="47" cy="48"/>
            </a:xfrm>
            <a:custGeom>
              <a:avLst/>
              <a:gdLst>
                <a:gd name="T0" fmla="*/ 0 w 47"/>
                <a:gd name="T1" fmla="*/ 0 h 48"/>
                <a:gd name="T2" fmla="*/ 47 w 47"/>
                <a:gd name="T3" fmla="*/ 23 h 48"/>
                <a:gd name="T4" fmla="*/ 0 w 47"/>
                <a:gd name="T5" fmla="*/ 48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0" y="0"/>
                  </a:moveTo>
                  <a:lnTo>
                    <a:pt x="47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66" name="Group 38"/>
          <p:cNvGrpSpPr>
            <a:grpSpLocks/>
          </p:cNvGrpSpPr>
          <p:nvPr/>
        </p:nvGrpSpPr>
        <p:grpSpPr bwMode="auto">
          <a:xfrm>
            <a:off x="4152040" y="3682846"/>
            <a:ext cx="887015" cy="385763"/>
            <a:chOff x="2735" y="2938"/>
            <a:chExt cx="745" cy="324"/>
          </a:xfrm>
        </p:grpSpPr>
        <p:sp>
          <p:nvSpPr>
            <p:cNvPr id="67" name="Rectangle 39"/>
            <p:cNvSpPr>
              <a:spLocks noChangeArrowheads="1"/>
            </p:cNvSpPr>
            <p:nvPr/>
          </p:nvSpPr>
          <p:spPr bwMode="auto">
            <a:xfrm>
              <a:off x="2814" y="2938"/>
              <a:ext cx="566" cy="1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68" name="Rectangle 40"/>
            <p:cNvSpPr>
              <a:spLocks noChangeArrowheads="1"/>
            </p:cNvSpPr>
            <p:nvPr/>
          </p:nvSpPr>
          <p:spPr bwMode="auto">
            <a:xfrm>
              <a:off x="2841" y="2946"/>
              <a:ext cx="50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Gate Logic</a:t>
              </a:r>
              <a:endParaRPr lang="en-US" altLang="zh-CN" sz="1800"/>
            </a:p>
          </p:txBody>
        </p:sp>
        <p:sp>
          <p:nvSpPr>
            <p:cNvPr id="69" name="Freeform 41"/>
            <p:cNvSpPr>
              <a:spLocks/>
            </p:cNvSpPr>
            <p:nvPr/>
          </p:nvSpPr>
          <p:spPr bwMode="auto">
            <a:xfrm>
              <a:off x="2786" y="3176"/>
              <a:ext cx="602" cy="82"/>
            </a:xfrm>
            <a:custGeom>
              <a:avLst/>
              <a:gdLst>
                <a:gd name="T0" fmla="*/ 0 w 602"/>
                <a:gd name="T1" fmla="*/ 41 h 82"/>
                <a:gd name="T2" fmla="*/ 3 w 602"/>
                <a:gd name="T3" fmla="*/ 35 h 82"/>
                <a:gd name="T4" fmla="*/ 11 w 602"/>
                <a:gd name="T5" fmla="*/ 30 h 82"/>
                <a:gd name="T6" fmla="*/ 26 w 602"/>
                <a:gd name="T7" fmla="*/ 25 h 82"/>
                <a:gd name="T8" fmla="*/ 47 w 602"/>
                <a:gd name="T9" fmla="*/ 18 h 82"/>
                <a:gd name="T10" fmla="*/ 73 w 602"/>
                <a:gd name="T11" fmla="*/ 13 h 82"/>
                <a:gd name="T12" fmla="*/ 103 w 602"/>
                <a:gd name="T13" fmla="*/ 10 h 82"/>
                <a:gd name="T14" fmla="*/ 137 w 602"/>
                <a:gd name="T15" fmla="*/ 7 h 82"/>
                <a:gd name="T16" fmla="*/ 176 w 602"/>
                <a:gd name="T17" fmla="*/ 3 h 82"/>
                <a:gd name="T18" fmla="*/ 215 w 602"/>
                <a:gd name="T19" fmla="*/ 2 h 82"/>
                <a:gd name="T20" fmla="*/ 258 w 602"/>
                <a:gd name="T21" fmla="*/ 0 h 82"/>
                <a:gd name="T22" fmla="*/ 300 w 602"/>
                <a:gd name="T23" fmla="*/ 0 h 82"/>
                <a:gd name="T24" fmla="*/ 344 w 602"/>
                <a:gd name="T25" fmla="*/ 0 h 82"/>
                <a:gd name="T26" fmla="*/ 385 w 602"/>
                <a:gd name="T27" fmla="*/ 2 h 82"/>
                <a:gd name="T28" fmla="*/ 426 w 602"/>
                <a:gd name="T29" fmla="*/ 3 h 82"/>
                <a:gd name="T30" fmla="*/ 464 w 602"/>
                <a:gd name="T31" fmla="*/ 7 h 82"/>
                <a:gd name="T32" fmla="*/ 498 w 602"/>
                <a:gd name="T33" fmla="*/ 10 h 82"/>
                <a:gd name="T34" fmla="*/ 529 w 602"/>
                <a:gd name="T35" fmla="*/ 13 h 82"/>
                <a:gd name="T36" fmla="*/ 555 w 602"/>
                <a:gd name="T37" fmla="*/ 18 h 82"/>
                <a:gd name="T38" fmla="*/ 575 w 602"/>
                <a:gd name="T39" fmla="*/ 25 h 82"/>
                <a:gd name="T40" fmla="*/ 589 w 602"/>
                <a:gd name="T41" fmla="*/ 30 h 82"/>
                <a:gd name="T42" fmla="*/ 599 w 602"/>
                <a:gd name="T43" fmla="*/ 35 h 82"/>
                <a:gd name="T44" fmla="*/ 602 w 602"/>
                <a:gd name="T45" fmla="*/ 41 h 82"/>
                <a:gd name="T46" fmla="*/ 599 w 602"/>
                <a:gd name="T47" fmla="*/ 48 h 82"/>
                <a:gd name="T48" fmla="*/ 589 w 602"/>
                <a:gd name="T49" fmla="*/ 53 h 82"/>
                <a:gd name="T50" fmla="*/ 575 w 602"/>
                <a:gd name="T51" fmla="*/ 58 h 82"/>
                <a:gd name="T52" fmla="*/ 555 w 602"/>
                <a:gd name="T53" fmla="*/ 64 h 82"/>
                <a:gd name="T54" fmla="*/ 529 w 602"/>
                <a:gd name="T55" fmla="*/ 67 h 82"/>
                <a:gd name="T56" fmla="*/ 498 w 602"/>
                <a:gd name="T57" fmla="*/ 72 h 82"/>
                <a:gd name="T58" fmla="*/ 464 w 602"/>
                <a:gd name="T59" fmla="*/ 76 h 82"/>
                <a:gd name="T60" fmla="*/ 426 w 602"/>
                <a:gd name="T61" fmla="*/ 79 h 82"/>
                <a:gd name="T62" fmla="*/ 385 w 602"/>
                <a:gd name="T63" fmla="*/ 81 h 82"/>
                <a:gd name="T64" fmla="*/ 344 w 602"/>
                <a:gd name="T65" fmla="*/ 82 h 82"/>
                <a:gd name="T66" fmla="*/ 300 w 602"/>
                <a:gd name="T67" fmla="*/ 82 h 82"/>
                <a:gd name="T68" fmla="*/ 258 w 602"/>
                <a:gd name="T69" fmla="*/ 82 h 82"/>
                <a:gd name="T70" fmla="*/ 215 w 602"/>
                <a:gd name="T71" fmla="*/ 81 h 82"/>
                <a:gd name="T72" fmla="*/ 176 w 602"/>
                <a:gd name="T73" fmla="*/ 79 h 82"/>
                <a:gd name="T74" fmla="*/ 137 w 602"/>
                <a:gd name="T75" fmla="*/ 76 h 82"/>
                <a:gd name="T76" fmla="*/ 103 w 602"/>
                <a:gd name="T77" fmla="*/ 72 h 82"/>
                <a:gd name="T78" fmla="*/ 73 w 602"/>
                <a:gd name="T79" fmla="*/ 67 h 82"/>
                <a:gd name="T80" fmla="*/ 47 w 602"/>
                <a:gd name="T81" fmla="*/ 64 h 82"/>
                <a:gd name="T82" fmla="*/ 26 w 602"/>
                <a:gd name="T83" fmla="*/ 58 h 82"/>
                <a:gd name="T84" fmla="*/ 11 w 602"/>
                <a:gd name="T85" fmla="*/ 53 h 82"/>
                <a:gd name="T86" fmla="*/ 3 w 602"/>
                <a:gd name="T87" fmla="*/ 48 h 82"/>
                <a:gd name="T88" fmla="*/ 0 w 602"/>
                <a:gd name="T89" fmla="*/ 41 h 8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02"/>
                <a:gd name="T136" fmla="*/ 0 h 82"/>
                <a:gd name="T137" fmla="*/ 602 w 602"/>
                <a:gd name="T138" fmla="*/ 82 h 8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02" h="82">
                  <a:moveTo>
                    <a:pt x="0" y="41"/>
                  </a:moveTo>
                  <a:lnTo>
                    <a:pt x="3" y="35"/>
                  </a:lnTo>
                  <a:lnTo>
                    <a:pt x="11" y="30"/>
                  </a:lnTo>
                  <a:lnTo>
                    <a:pt x="26" y="25"/>
                  </a:lnTo>
                  <a:lnTo>
                    <a:pt x="47" y="18"/>
                  </a:lnTo>
                  <a:lnTo>
                    <a:pt x="73" y="13"/>
                  </a:lnTo>
                  <a:lnTo>
                    <a:pt x="103" y="10"/>
                  </a:lnTo>
                  <a:lnTo>
                    <a:pt x="137" y="7"/>
                  </a:lnTo>
                  <a:lnTo>
                    <a:pt x="176" y="3"/>
                  </a:lnTo>
                  <a:lnTo>
                    <a:pt x="215" y="2"/>
                  </a:lnTo>
                  <a:lnTo>
                    <a:pt x="258" y="0"/>
                  </a:lnTo>
                  <a:lnTo>
                    <a:pt x="300" y="0"/>
                  </a:lnTo>
                  <a:lnTo>
                    <a:pt x="344" y="0"/>
                  </a:lnTo>
                  <a:lnTo>
                    <a:pt x="385" y="2"/>
                  </a:lnTo>
                  <a:lnTo>
                    <a:pt x="426" y="3"/>
                  </a:lnTo>
                  <a:lnTo>
                    <a:pt x="464" y="7"/>
                  </a:lnTo>
                  <a:lnTo>
                    <a:pt x="498" y="10"/>
                  </a:lnTo>
                  <a:lnTo>
                    <a:pt x="529" y="13"/>
                  </a:lnTo>
                  <a:lnTo>
                    <a:pt x="555" y="18"/>
                  </a:lnTo>
                  <a:lnTo>
                    <a:pt x="575" y="25"/>
                  </a:lnTo>
                  <a:lnTo>
                    <a:pt x="589" y="30"/>
                  </a:lnTo>
                  <a:lnTo>
                    <a:pt x="599" y="35"/>
                  </a:lnTo>
                  <a:lnTo>
                    <a:pt x="602" y="41"/>
                  </a:lnTo>
                  <a:lnTo>
                    <a:pt x="599" y="48"/>
                  </a:lnTo>
                  <a:lnTo>
                    <a:pt x="589" y="53"/>
                  </a:lnTo>
                  <a:lnTo>
                    <a:pt x="575" y="58"/>
                  </a:lnTo>
                  <a:lnTo>
                    <a:pt x="555" y="64"/>
                  </a:lnTo>
                  <a:lnTo>
                    <a:pt x="529" y="67"/>
                  </a:lnTo>
                  <a:lnTo>
                    <a:pt x="498" y="72"/>
                  </a:lnTo>
                  <a:lnTo>
                    <a:pt x="464" y="76"/>
                  </a:lnTo>
                  <a:lnTo>
                    <a:pt x="426" y="79"/>
                  </a:lnTo>
                  <a:lnTo>
                    <a:pt x="385" y="81"/>
                  </a:lnTo>
                  <a:lnTo>
                    <a:pt x="344" y="82"/>
                  </a:lnTo>
                  <a:lnTo>
                    <a:pt x="300" y="82"/>
                  </a:lnTo>
                  <a:lnTo>
                    <a:pt x="258" y="82"/>
                  </a:lnTo>
                  <a:lnTo>
                    <a:pt x="215" y="81"/>
                  </a:lnTo>
                  <a:lnTo>
                    <a:pt x="176" y="79"/>
                  </a:lnTo>
                  <a:lnTo>
                    <a:pt x="137" y="76"/>
                  </a:lnTo>
                  <a:lnTo>
                    <a:pt x="103" y="72"/>
                  </a:lnTo>
                  <a:lnTo>
                    <a:pt x="73" y="67"/>
                  </a:lnTo>
                  <a:lnTo>
                    <a:pt x="47" y="64"/>
                  </a:lnTo>
                  <a:lnTo>
                    <a:pt x="26" y="58"/>
                  </a:lnTo>
                  <a:lnTo>
                    <a:pt x="11" y="53"/>
                  </a:lnTo>
                  <a:lnTo>
                    <a:pt x="3" y="4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0" name="Rectangle 42"/>
            <p:cNvSpPr>
              <a:spLocks noChangeArrowheads="1"/>
            </p:cNvSpPr>
            <p:nvPr/>
          </p:nvSpPr>
          <p:spPr bwMode="auto">
            <a:xfrm>
              <a:off x="2851" y="3175"/>
              <a:ext cx="4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 1 - 3</a:t>
              </a:r>
              <a:endParaRPr lang="en-US" altLang="zh-CN" sz="1800"/>
            </a:p>
          </p:txBody>
        </p:sp>
        <p:sp>
          <p:nvSpPr>
            <p:cNvPr id="71" name="Line 43"/>
            <p:cNvSpPr>
              <a:spLocks noChangeShapeType="1"/>
            </p:cNvSpPr>
            <p:nvPr/>
          </p:nvSpPr>
          <p:spPr bwMode="auto">
            <a:xfrm>
              <a:off x="2735" y="3119"/>
              <a:ext cx="70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2" name="Freeform 44"/>
            <p:cNvSpPr>
              <a:spLocks/>
            </p:cNvSpPr>
            <p:nvPr/>
          </p:nvSpPr>
          <p:spPr bwMode="auto">
            <a:xfrm>
              <a:off x="3432" y="3096"/>
              <a:ext cx="48" cy="47"/>
            </a:xfrm>
            <a:custGeom>
              <a:avLst/>
              <a:gdLst>
                <a:gd name="T0" fmla="*/ 0 w 48"/>
                <a:gd name="T1" fmla="*/ 0 h 47"/>
                <a:gd name="T2" fmla="*/ 48 w 48"/>
                <a:gd name="T3" fmla="*/ 23 h 47"/>
                <a:gd name="T4" fmla="*/ 0 w 48"/>
                <a:gd name="T5" fmla="*/ 47 h 47"/>
                <a:gd name="T6" fmla="*/ 0 w 4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7"/>
                <a:gd name="T14" fmla="*/ 48 w 4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7">
                  <a:moveTo>
                    <a:pt x="0" y="0"/>
                  </a:moveTo>
                  <a:lnTo>
                    <a:pt x="48" y="23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73" name="Group 45"/>
          <p:cNvGrpSpPr>
            <a:grpSpLocks/>
          </p:cNvGrpSpPr>
          <p:nvPr/>
        </p:nvGrpSpPr>
        <p:grpSpPr bwMode="auto">
          <a:xfrm>
            <a:off x="5935596" y="3965024"/>
            <a:ext cx="1760934" cy="625078"/>
            <a:chOff x="4233" y="3175"/>
            <a:chExt cx="1479" cy="525"/>
          </a:xfrm>
        </p:grpSpPr>
        <p:sp>
          <p:nvSpPr>
            <p:cNvPr id="74" name="Rectangle 46"/>
            <p:cNvSpPr>
              <a:spLocks noChangeArrowheads="1"/>
            </p:cNvSpPr>
            <p:nvPr/>
          </p:nvSpPr>
          <p:spPr bwMode="auto">
            <a:xfrm>
              <a:off x="4318" y="3179"/>
              <a:ext cx="610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75" name="Rectangle 47"/>
            <p:cNvSpPr>
              <a:spLocks noChangeArrowheads="1"/>
            </p:cNvSpPr>
            <p:nvPr/>
          </p:nvSpPr>
          <p:spPr bwMode="auto">
            <a:xfrm>
              <a:off x="4345" y="3175"/>
              <a:ext cx="43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Electrical</a:t>
              </a:r>
              <a:endParaRPr lang="en-US" altLang="zh-CN" sz="1800"/>
            </a:p>
          </p:txBody>
        </p:sp>
        <p:sp>
          <p:nvSpPr>
            <p:cNvPr id="76" name="Rectangle 48"/>
            <p:cNvSpPr>
              <a:spLocks noChangeArrowheads="1"/>
            </p:cNvSpPr>
            <p:nvPr/>
          </p:nvSpPr>
          <p:spPr bwMode="auto">
            <a:xfrm>
              <a:off x="4345" y="3290"/>
              <a:ext cx="56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Engineering</a:t>
              </a:r>
              <a:endParaRPr lang="en-US" altLang="zh-CN" sz="1800"/>
            </a:p>
          </p:txBody>
        </p:sp>
        <p:sp>
          <p:nvSpPr>
            <p:cNvPr id="77" name="Freeform 49"/>
            <p:cNvSpPr>
              <a:spLocks/>
            </p:cNvSpPr>
            <p:nvPr/>
          </p:nvSpPr>
          <p:spPr bwMode="auto">
            <a:xfrm>
              <a:off x="5015" y="3322"/>
              <a:ext cx="697" cy="378"/>
            </a:xfrm>
            <a:custGeom>
              <a:avLst/>
              <a:gdLst>
                <a:gd name="T0" fmla="*/ 64 w 697"/>
                <a:gd name="T1" fmla="*/ 162 h 378"/>
                <a:gd name="T2" fmla="*/ 5 w 697"/>
                <a:gd name="T3" fmla="*/ 179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2 h 378"/>
                <a:gd name="T12" fmla="*/ 142 w 697"/>
                <a:gd name="T13" fmla="*/ 319 h 378"/>
                <a:gd name="T14" fmla="*/ 157 w 697"/>
                <a:gd name="T15" fmla="*/ 371 h 378"/>
                <a:gd name="T16" fmla="*/ 237 w 697"/>
                <a:gd name="T17" fmla="*/ 351 h 378"/>
                <a:gd name="T18" fmla="*/ 294 w 697"/>
                <a:gd name="T19" fmla="*/ 378 h 378"/>
                <a:gd name="T20" fmla="*/ 340 w 697"/>
                <a:gd name="T21" fmla="*/ 353 h 378"/>
                <a:gd name="T22" fmla="*/ 387 w 697"/>
                <a:gd name="T23" fmla="*/ 378 h 378"/>
                <a:gd name="T24" fmla="*/ 426 w 697"/>
                <a:gd name="T25" fmla="*/ 348 h 378"/>
                <a:gd name="T26" fmla="*/ 488 w 697"/>
                <a:gd name="T27" fmla="*/ 368 h 378"/>
                <a:gd name="T28" fmla="*/ 542 w 697"/>
                <a:gd name="T29" fmla="*/ 328 h 378"/>
                <a:gd name="T30" fmla="*/ 644 w 697"/>
                <a:gd name="T31" fmla="*/ 340 h 378"/>
                <a:gd name="T32" fmla="*/ 617 w 697"/>
                <a:gd name="T33" fmla="*/ 292 h 378"/>
                <a:gd name="T34" fmla="*/ 688 w 697"/>
                <a:gd name="T35" fmla="*/ 287 h 378"/>
                <a:gd name="T36" fmla="*/ 640 w 697"/>
                <a:gd name="T37" fmla="*/ 233 h 378"/>
                <a:gd name="T38" fmla="*/ 697 w 697"/>
                <a:gd name="T39" fmla="*/ 204 h 378"/>
                <a:gd name="T40" fmla="*/ 624 w 697"/>
                <a:gd name="T41" fmla="*/ 169 h 378"/>
                <a:gd name="T42" fmla="*/ 665 w 697"/>
                <a:gd name="T43" fmla="*/ 121 h 378"/>
                <a:gd name="T44" fmla="*/ 586 w 697"/>
                <a:gd name="T45" fmla="*/ 120 h 378"/>
                <a:gd name="T46" fmla="*/ 617 w 697"/>
                <a:gd name="T47" fmla="*/ 66 h 378"/>
                <a:gd name="T48" fmla="*/ 518 w 697"/>
                <a:gd name="T49" fmla="*/ 72 h 378"/>
                <a:gd name="T50" fmla="*/ 513 w 697"/>
                <a:gd name="T51" fmla="*/ 16 h 378"/>
                <a:gd name="T52" fmla="*/ 412 w 697"/>
                <a:gd name="T53" fmla="*/ 41 h 378"/>
                <a:gd name="T54" fmla="*/ 376 w 697"/>
                <a:gd name="T55" fmla="*/ 0 h 378"/>
                <a:gd name="T56" fmla="*/ 310 w 697"/>
                <a:gd name="T57" fmla="*/ 38 h 378"/>
                <a:gd name="T58" fmla="*/ 248 w 697"/>
                <a:gd name="T59" fmla="*/ 0 h 378"/>
                <a:gd name="T60" fmla="*/ 211 w 697"/>
                <a:gd name="T61" fmla="*/ 56 h 378"/>
                <a:gd name="T62" fmla="*/ 142 w 697"/>
                <a:gd name="T63" fmla="*/ 26 h 378"/>
                <a:gd name="T64" fmla="*/ 145 w 697"/>
                <a:gd name="T65" fmla="*/ 75 h 378"/>
                <a:gd name="T66" fmla="*/ 57 w 697"/>
                <a:gd name="T67" fmla="*/ 62 h 378"/>
                <a:gd name="T68" fmla="*/ 80 w 697"/>
                <a:gd name="T69" fmla="*/ 112 h 378"/>
                <a:gd name="T70" fmla="*/ 0 w 697"/>
                <a:gd name="T71" fmla="*/ 110 h 378"/>
                <a:gd name="T72" fmla="*/ 64 w 697"/>
                <a:gd name="T73" fmla="*/ 162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4" y="162"/>
                  </a:moveTo>
                  <a:lnTo>
                    <a:pt x="5" y="179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2"/>
                  </a:lnTo>
                  <a:lnTo>
                    <a:pt x="142" y="319"/>
                  </a:lnTo>
                  <a:lnTo>
                    <a:pt x="157" y="371"/>
                  </a:lnTo>
                  <a:lnTo>
                    <a:pt x="237" y="351"/>
                  </a:lnTo>
                  <a:lnTo>
                    <a:pt x="294" y="378"/>
                  </a:lnTo>
                  <a:lnTo>
                    <a:pt x="340" y="353"/>
                  </a:lnTo>
                  <a:lnTo>
                    <a:pt x="387" y="378"/>
                  </a:lnTo>
                  <a:lnTo>
                    <a:pt x="426" y="348"/>
                  </a:lnTo>
                  <a:lnTo>
                    <a:pt x="488" y="368"/>
                  </a:lnTo>
                  <a:lnTo>
                    <a:pt x="542" y="328"/>
                  </a:lnTo>
                  <a:lnTo>
                    <a:pt x="644" y="340"/>
                  </a:lnTo>
                  <a:lnTo>
                    <a:pt x="617" y="292"/>
                  </a:lnTo>
                  <a:lnTo>
                    <a:pt x="688" y="287"/>
                  </a:lnTo>
                  <a:lnTo>
                    <a:pt x="640" y="233"/>
                  </a:lnTo>
                  <a:lnTo>
                    <a:pt x="697" y="204"/>
                  </a:lnTo>
                  <a:lnTo>
                    <a:pt x="624" y="169"/>
                  </a:lnTo>
                  <a:lnTo>
                    <a:pt x="665" y="121"/>
                  </a:lnTo>
                  <a:lnTo>
                    <a:pt x="586" y="120"/>
                  </a:lnTo>
                  <a:lnTo>
                    <a:pt x="617" y="66"/>
                  </a:lnTo>
                  <a:lnTo>
                    <a:pt x="518" y="72"/>
                  </a:lnTo>
                  <a:lnTo>
                    <a:pt x="513" y="16"/>
                  </a:lnTo>
                  <a:lnTo>
                    <a:pt x="412" y="41"/>
                  </a:lnTo>
                  <a:lnTo>
                    <a:pt x="376" y="0"/>
                  </a:lnTo>
                  <a:lnTo>
                    <a:pt x="310" y="38"/>
                  </a:lnTo>
                  <a:lnTo>
                    <a:pt x="248" y="0"/>
                  </a:lnTo>
                  <a:lnTo>
                    <a:pt x="211" y="56"/>
                  </a:lnTo>
                  <a:lnTo>
                    <a:pt x="142" y="26"/>
                  </a:lnTo>
                  <a:lnTo>
                    <a:pt x="145" y="75"/>
                  </a:lnTo>
                  <a:lnTo>
                    <a:pt x="57" y="62"/>
                  </a:lnTo>
                  <a:lnTo>
                    <a:pt x="80" y="112"/>
                  </a:lnTo>
                  <a:lnTo>
                    <a:pt x="0" y="110"/>
                  </a:lnTo>
                  <a:lnTo>
                    <a:pt x="64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8" name="Freeform 50"/>
            <p:cNvSpPr>
              <a:spLocks/>
            </p:cNvSpPr>
            <p:nvPr/>
          </p:nvSpPr>
          <p:spPr bwMode="auto">
            <a:xfrm>
              <a:off x="5015" y="3322"/>
              <a:ext cx="697" cy="378"/>
            </a:xfrm>
            <a:custGeom>
              <a:avLst/>
              <a:gdLst>
                <a:gd name="T0" fmla="*/ 64 w 697"/>
                <a:gd name="T1" fmla="*/ 162 h 378"/>
                <a:gd name="T2" fmla="*/ 5 w 697"/>
                <a:gd name="T3" fmla="*/ 179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2 h 378"/>
                <a:gd name="T12" fmla="*/ 142 w 697"/>
                <a:gd name="T13" fmla="*/ 319 h 378"/>
                <a:gd name="T14" fmla="*/ 157 w 697"/>
                <a:gd name="T15" fmla="*/ 371 h 378"/>
                <a:gd name="T16" fmla="*/ 237 w 697"/>
                <a:gd name="T17" fmla="*/ 351 h 378"/>
                <a:gd name="T18" fmla="*/ 294 w 697"/>
                <a:gd name="T19" fmla="*/ 378 h 378"/>
                <a:gd name="T20" fmla="*/ 340 w 697"/>
                <a:gd name="T21" fmla="*/ 353 h 378"/>
                <a:gd name="T22" fmla="*/ 387 w 697"/>
                <a:gd name="T23" fmla="*/ 378 h 378"/>
                <a:gd name="T24" fmla="*/ 426 w 697"/>
                <a:gd name="T25" fmla="*/ 348 h 378"/>
                <a:gd name="T26" fmla="*/ 488 w 697"/>
                <a:gd name="T27" fmla="*/ 368 h 378"/>
                <a:gd name="T28" fmla="*/ 542 w 697"/>
                <a:gd name="T29" fmla="*/ 328 h 378"/>
                <a:gd name="T30" fmla="*/ 644 w 697"/>
                <a:gd name="T31" fmla="*/ 340 h 378"/>
                <a:gd name="T32" fmla="*/ 617 w 697"/>
                <a:gd name="T33" fmla="*/ 292 h 378"/>
                <a:gd name="T34" fmla="*/ 688 w 697"/>
                <a:gd name="T35" fmla="*/ 287 h 378"/>
                <a:gd name="T36" fmla="*/ 640 w 697"/>
                <a:gd name="T37" fmla="*/ 233 h 378"/>
                <a:gd name="T38" fmla="*/ 697 w 697"/>
                <a:gd name="T39" fmla="*/ 204 h 378"/>
                <a:gd name="T40" fmla="*/ 624 w 697"/>
                <a:gd name="T41" fmla="*/ 169 h 378"/>
                <a:gd name="T42" fmla="*/ 665 w 697"/>
                <a:gd name="T43" fmla="*/ 121 h 378"/>
                <a:gd name="T44" fmla="*/ 586 w 697"/>
                <a:gd name="T45" fmla="*/ 120 h 378"/>
                <a:gd name="T46" fmla="*/ 617 w 697"/>
                <a:gd name="T47" fmla="*/ 66 h 378"/>
                <a:gd name="T48" fmla="*/ 518 w 697"/>
                <a:gd name="T49" fmla="*/ 72 h 378"/>
                <a:gd name="T50" fmla="*/ 513 w 697"/>
                <a:gd name="T51" fmla="*/ 16 h 378"/>
                <a:gd name="T52" fmla="*/ 412 w 697"/>
                <a:gd name="T53" fmla="*/ 41 h 378"/>
                <a:gd name="T54" fmla="*/ 376 w 697"/>
                <a:gd name="T55" fmla="*/ 0 h 378"/>
                <a:gd name="T56" fmla="*/ 310 w 697"/>
                <a:gd name="T57" fmla="*/ 38 h 378"/>
                <a:gd name="T58" fmla="*/ 248 w 697"/>
                <a:gd name="T59" fmla="*/ 0 h 378"/>
                <a:gd name="T60" fmla="*/ 211 w 697"/>
                <a:gd name="T61" fmla="*/ 56 h 378"/>
                <a:gd name="T62" fmla="*/ 142 w 697"/>
                <a:gd name="T63" fmla="*/ 26 h 378"/>
                <a:gd name="T64" fmla="*/ 145 w 697"/>
                <a:gd name="T65" fmla="*/ 75 h 378"/>
                <a:gd name="T66" fmla="*/ 57 w 697"/>
                <a:gd name="T67" fmla="*/ 62 h 378"/>
                <a:gd name="T68" fmla="*/ 80 w 697"/>
                <a:gd name="T69" fmla="*/ 112 h 378"/>
                <a:gd name="T70" fmla="*/ 0 w 697"/>
                <a:gd name="T71" fmla="*/ 110 h 378"/>
                <a:gd name="T72" fmla="*/ 64 w 697"/>
                <a:gd name="T73" fmla="*/ 162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4" y="162"/>
                  </a:moveTo>
                  <a:lnTo>
                    <a:pt x="5" y="179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2"/>
                  </a:lnTo>
                  <a:lnTo>
                    <a:pt x="142" y="319"/>
                  </a:lnTo>
                  <a:lnTo>
                    <a:pt x="157" y="371"/>
                  </a:lnTo>
                  <a:lnTo>
                    <a:pt x="237" y="351"/>
                  </a:lnTo>
                  <a:lnTo>
                    <a:pt x="294" y="378"/>
                  </a:lnTo>
                  <a:lnTo>
                    <a:pt x="340" y="353"/>
                  </a:lnTo>
                  <a:lnTo>
                    <a:pt x="387" y="378"/>
                  </a:lnTo>
                  <a:lnTo>
                    <a:pt x="426" y="348"/>
                  </a:lnTo>
                  <a:lnTo>
                    <a:pt x="488" y="368"/>
                  </a:lnTo>
                  <a:lnTo>
                    <a:pt x="542" y="328"/>
                  </a:lnTo>
                  <a:lnTo>
                    <a:pt x="644" y="340"/>
                  </a:lnTo>
                  <a:lnTo>
                    <a:pt x="617" y="292"/>
                  </a:lnTo>
                  <a:lnTo>
                    <a:pt x="688" y="287"/>
                  </a:lnTo>
                  <a:lnTo>
                    <a:pt x="640" y="233"/>
                  </a:lnTo>
                  <a:lnTo>
                    <a:pt x="697" y="204"/>
                  </a:lnTo>
                  <a:lnTo>
                    <a:pt x="624" y="169"/>
                  </a:lnTo>
                  <a:lnTo>
                    <a:pt x="665" y="121"/>
                  </a:lnTo>
                  <a:lnTo>
                    <a:pt x="586" y="120"/>
                  </a:lnTo>
                  <a:lnTo>
                    <a:pt x="617" y="66"/>
                  </a:lnTo>
                  <a:lnTo>
                    <a:pt x="518" y="72"/>
                  </a:lnTo>
                  <a:lnTo>
                    <a:pt x="513" y="16"/>
                  </a:lnTo>
                  <a:lnTo>
                    <a:pt x="412" y="41"/>
                  </a:lnTo>
                  <a:lnTo>
                    <a:pt x="376" y="0"/>
                  </a:lnTo>
                  <a:lnTo>
                    <a:pt x="310" y="38"/>
                  </a:lnTo>
                  <a:lnTo>
                    <a:pt x="248" y="0"/>
                  </a:lnTo>
                  <a:lnTo>
                    <a:pt x="211" y="56"/>
                  </a:lnTo>
                  <a:lnTo>
                    <a:pt x="142" y="26"/>
                  </a:lnTo>
                  <a:lnTo>
                    <a:pt x="145" y="75"/>
                  </a:lnTo>
                  <a:lnTo>
                    <a:pt x="57" y="62"/>
                  </a:lnTo>
                  <a:lnTo>
                    <a:pt x="80" y="112"/>
                  </a:lnTo>
                  <a:lnTo>
                    <a:pt x="0" y="110"/>
                  </a:lnTo>
                  <a:lnTo>
                    <a:pt x="64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79" name="Freeform 51"/>
            <p:cNvSpPr>
              <a:spLocks/>
            </p:cNvSpPr>
            <p:nvPr/>
          </p:nvSpPr>
          <p:spPr bwMode="auto">
            <a:xfrm>
              <a:off x="4958" y="3264"/>
              <a:ext cx="697" cy="378"/>
            </a:xfrm>
            <a:custGeom>
              <a:avLst/>
              <a:gdLst>
                <a:gd name="T0" fmla="*/ 62 w 697"/>
                <a:gd name="T1" fmla="*/ 163 h 378"/>
                <a:gd name="T2" fmla="*/ 5 w 697"/>
                <a:gd name="T3" fmla="*/ 178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1 h 378"/>
                <a:gd name="T12" fmla="*/ 142 w 697"/>
                <a:gd name="T13" fmla="*/ 319 h 378"/>
                <a:gd name="T14" fmla="*/ 155 w 697"/>
                <a:gd name="T15" fmla="*/ 370 h 378"/>
                <a:gd name="T16" fmla="*/ 235 w 697"/>
                <a:gd name="T17" fmla="*/ 352 h 378"/>
                <a:gd name="T18" fmla="*/ 294 w 697"/>
                <a:gd name="T19" fmla="*/ 378 h 378"/>
                <a:gd name="T20" fmla="*/ 340 w 697"/>
                <a:gd name="T21" fmla="*/ 352 h 378"/>
                <a:gd name="T22" fmla="*/ 385 w 697"/>
                <a:gd name="T23" fmla="*/ 378 h 378"/>
                <a:gd name="T24" fmla="*/ 426 w 697"/>
                <a:gd name="T25" fmla="*/ 347 h 378"/>
                <a:gd name="T26" fmla="*/ 487 w 697"/>
                <a:gd name="T27" fmla="*/ 368 h 378"/>
                <a:gd name="T28" fmla="*/ 542 w 697"/>
                <a:gd name="T29" fmla="*/ 327 h 378"/>
                <a:gd name="T30" fmla="*/ 643 w 697"/>
                <a:gd name="T31" fmla="*/ 340 h 378"/>
                <a:gd name="T32" fmla="*/ 617 w 697"/>
                <a:gd name="T33" fmla="*/ 293 h 378"/>
                <a:gd name="T34" fmla="*/ 686 w 697"/>
                <a:gd name="T35" fmla="*/ 288 h 378"/>
                <a:gd name="T36" fmla="*/ 638 w 697"/>
                <a:gd name="T37" fmla="*/ 234 h 378"/>
                <a:gd name="T38" fmla="*/ 697 w 697"/>
                <a:gd name="T39" fmla="*/ 202 h 378"/>
                <a:gd name="T40" fmla="*/ 622 w 697"/>
                <a:gd name="T41" fmla="*/ 170 h 378"/>
                <a:gd name="T42" fmla="*/ 665 w 697"/>
                <a:gd name="T43" fmla="*/ 122 h 378"/>
                <a:gd name="T44" fmla="*/ 586 w 697"/>
                <a:gd name="T45" fmla="*/ 120 h 378"/>
                <a:gd name="T46" fmla="*/ 617 w 697"/>
                <a:gd name="T47" fmla="*/ 64 h 378"/>
                <a:gd name="T48" fmla="*/ 518 w 697"/>
                <a:gd name="T49" fmla="*/ 73 h 378"/>
                <a:gd name="T50" fmla="*/ 511 w 697"/>
                <a:gd name="T51" fmla="*/ 17 h 378"/>
                <a:gd name="T52" fmla="*/ 411 w 697"/>
                <a:gd name="T53" fmla="*/ 41 h 378"/>
                <a:gd name="T54" fmla="*/ 374 w 697"/>
                <a:gd name="T55" fmla="*/ 0 h 378"/>
                <a:gd name="T56" fmla="*/ 310 w 697"/>
                <a:gd name="T57" fmla="*/ 36 h 378"/>
                <a:gd name="T58" fmla="*/ 248 w 697"/>
                <a:gd name="T59" fmla="*/ 0 h 378"/>
                <a:gd name="T60" fmla="*/ 209 w 697"/>
                <a:gd name="T61" fmla="*/ 56 h 378"/>
                <a:gd name="T62" fmla="*/ 142 w 697"/>
                <a:gd name="T63" fmla="*/ 27 h 378"/>
                <a:gd name="T64" fmla="*/ 144 w 697"/>
                <a:gd name="T65" fmla="*/ 76 h 378"/>
                <a:gd name="T66" fmla="*/ 57 w 697"/>
                <a:gd name="T67" fmla="*/ 61 h 378"/>
                <a:gd name="T68" fmla="*/ 78 w 697"/>
                <a:gd name="T69" fmla="*/ 112 h 378"/>
                <a:gd name="T70" fmla="*/ 0 w 697"/>
                <a:gd name="T71" fmla="*/ 110 h 378"/>
                <a:gd name="T72" fmla="*/ 62 w 697"/>
                <a:gd name="T73" fmla="*/ 163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2" y="163"/>
                  </a:moveTo>
                  <a:lnTo>
                    <a:pt x="5" y="178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1"/>
                  </a:lnTo>
                  <a:lnTo>
                    <a:pt x="142" y="319"/>
                  </a:lnTo>
                  <a:lnTo>
                    <a:pt x="155" y="370"/>
                  </a:lnTo>
                  <a:lnTo>
                    <a:pt x="235" y="352"/>
                  </a:lnTo>
                  <a:lnTo>
                    <a:pt x="294" y="378"/>
                  </a:lnTo>
                  <a:lnTo>
                    <a:pt x="340" y="352"/>
                  </a:lnTo>
                  <a:lnTo>
                    <a:pt x="385" y="378"/>
                  </a:lnTo>
                  <a:lnTo>
                    <a:pt x="426" y="347"/>
                  </a:lnTo>
                  <a:lnTo>
                    <a:pt x="487" y="368"/>
                  </a:lnTo>
                  <a:lnTo>
                    <a:pt x="542" y="327"/>
                  </a:lnTo>
                  <a:lnTo>
                    <a:pt x="643" y="340"/>
                  </a:lnTo>
                  <a:lnTo>
                    <a:pt x="617" y="293"/>
                  </a:lnTo>
                  <a:lnTo>
                    <a:pt x="686" y="288"/>
                  </a:lnTo>
                  <a:lnTo>
                    <a:pt x="638" y="234"/>
                  </a:lnTo>
                  <a:lnTo>
                    <a:pt x="697" y="202"/>
                  </a:lnTo>
                  <a:lnTo>
                    <a:pt x="622" y="170"/>
                  </a:lnTo>
                  <a:lnTo>
                    <a:pt x="665" y="122"/>
                  </a:lnTo>
                  <a:lnTo>
                    <a:pt x="586" y="120"/>
                  </a:lnTo>
                  <a:lnTo>
                    <a:pt x="617" y="64"/>
                  </a:lnTo>
                  <a:lnTo>
                    <a:pt x="518" y="73"/>
                  </a:lnTo>
                  <a:lnTo>
                    <a:pt x="511" y="17"/>
                  </a:lnTo>
                  <a:lnTo>
                    <a:pt x="411" y="41"/>
                  </a:lnTo>
                  <a:lnTo>
                    <a:pt x="374" y="0"/>
                  </a:lnTo>
                  <a:lnTo>
                    <a:pt x="310" y="36"/>
                  </a:lnTo>
                  <a:lnTo>
                    <a:pt x="248" y="0"/>
                  </a:lnTo>
                  <a:lnTo>
                    <a:pt x="209" y="56"/>
                  </a:lnTo>
                  <a:lnTo>
                    <a:pt x="142" y="27"/>
                  </a:lnTo>
                  <a:lnTo>
                    <a:pt x="144" y="76"/>
                  </a:lnTo>
                  <a:lnTo>
                    <a:pt x="57" y="61"/>
                  </a:lnTo>
                  <a:lnTo>
                    <a:pt x="78" y="112"/>
                  </a:lnTo>
                  <a:lnTo>
                    <a:pt x="0" y="110"/>
                  </a:lnTo>
                  <a:lnTo>
                    <a:pt x="62" y="163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80" name="Rectangle 52"/>
            <p:cNvSpPr>
              <a:spLocks noChangeArrowheads="1"/>
            </p:cNvSpPr>
            <p:nvPr/>
          </p:nvSpPr>
          <p:spPr bwMode="auto">
            <a:xfrm>
              <a:off x="5141" y="3394"/>
              <a:ext cx="3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Physics</a:t>
              </a:r>
              <a:endParaRPr lang="en-US" altLang="zh-CN" sz="1800" dirty="0"/>
            </a:p>
          </p:txBody>
        </p:sp>
        <p:sp>
          <p:nvSpPr>
            <p:cNvPr id="81" name="Line 53"/>
            <p:cNvSpPr>
              <a:spLocks noChangeShapeType="1"/>
            </p:cNvSpPr>
            <p:nvPr/>
          </p:nvSpPr>
          <p:spPr bwMode="auto">
            <a:xfrm>
              <a:off x="4233" y="3439"/>
              <a:ext cx="674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4901" y="3416"/>
              <a:ext cx="47" cy="48"/>
            </a:xfrm>
            <a:custGeom>
              <a:avLst/>
              <a:gdLst>
                <a:gd name="T0" fmla="*/ 0 w 47"/>
                <a:gd name="T1" fmla="*/ 0 h 48"/>
                <a:gd name="T2" fmla="*/ 47 w 47"/>
                <a:gd name="T3" fmla="*/ 23 h 48"/>
                <a:gd name="T4" fmla="*/ 0 w 47"/>
                <a:gd name="T5" fmla="*/ 48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0" y="0"/>
                  </a:moveTo>
                  <a:lnTo>
                    <a:pt x="47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grpSp>
        <p:nvGrpSpPr>
          <p:cNvPr id="83" name="Group 55"/>
          <p:cNvGrpSpPr>
            <a:grpSpLocks/>
          </p:cNvGrpSpPr>
          <p:nvPr/>
        </p:nvGrpSpPr>
        <p:grpSpPr bwMode="auto">
          <a:xfrm>
            <a:off x="4658055" y="1494476"/>
            <a:ext cx="896541" cy="763191"/>
            <a:chOff x="3160" y="1100"/>
            <a:chExt cx="753" cy="641"/>
          </a:xfrm>
        </p:grpSpPr>
        <p:sp>
          <p:nvSpPr>
            <p:cNvPr id="84" name="Rectangle 56"/>
            <p:cNvSpPr>
              <a:spLocks noChangeArrowheads="1"/>
            </p:cNvSpPr>
            <p:nvPr/>
          </p:nvSpPr>
          <p:spPr bwMode="auto">
            <a:xfrm>
              <a:off x="3160" y="1255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85" name="Rectangle 57"/>
            <p:cNvSpPr>
              <a:spLocks noChangeArrowheads="1"/>
            </p:cNvSpPr>
            <p:nvPr/>
          </p:nvSpPr>
          <p:spPr bwMode="auto">
            <a:xfrm>
              <a:off x="3390" y="1372"/>
              <a:ext cx="30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Virtual</a:t>
              </a:r>
              <a:endParaRPr lang="en-US" altLang="zh-CN" sz="1800"/>
            </a:p>
          </p:txBody>
        </p:sp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3348" y="1503"/>
              <a:ext cx="3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Machine</a:t>
              </a:r>
              <a:endParaRPr lang="en-US" altLang="zh-CN" sz="1800"/>
            </a:p>
          </p:txBody>
        </p:sp>
        <p:sp>
          <p:nvSpPr>
            <p:cNvPr id="87" name="Rectangle 59"/>
            <p:cNvSpPr>
              <a:spLocks noChangeArrowheads="1"/>
            </p:cNvSpPr>
            <p:nvPr/>
          </p:nvSpPr>
          <p:spPr bwMode="auto">
            <a:xfrm>
              <a:off x="3160" y="1100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88" name="Rectangle 60"/>
            <p:cNvSpPr>
              <a:spLocks noChangeArrowheads="1"/>
            </p:cNvSpPr>
            <p:nvPr/>
          </p:nvSpPr>
          <p:spPr bwMode="auto">
            <a:xfrm>
              <a:off x="3220" y="1126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89" name="Group 61"/>
          <p:cNvGrpSpPr>
            <a:grpSpLocks/>
          </p:cNvGrpSpPr>
          <p:nvPr/>
        </p:nvGrpSpPr>
        <p:grpSpPr bwMode="auto">
          <a:xfrm>
            <a:off x="5530784" y="970602"/>
            <a:ext cx="1883569" cy="1669256"/>
            <a:chOff x="3893" y="660"/>
            <a:chExt cx="1582" cy="1402"/>
          </a:xfrm>
        </p:grpSpPr>
        <p:grpSp>
          <p:nvGrpSpPr>
            <p:cNvPr id="90" name="Group 62"/>
            <p:cNvGrpSpPr>
              <a:grpSpLocks/>
            </p:cNvGrpSpPr>
            <p:nvPr/>
          </p:nvGrpSpPr>
          <p:grpSpPr bwMode="auto">
            <a:xfrm>
              <a:off x="3893" y="660"/>
              <a:ext cx="810" cy="401"/>
              <a:chOff x="3893" y="660"/>
              <a:chExt cx="810" cy="401"/>
            </a:xfrm>
          </p:grpSpPr>
          <p:sp>
            <p:nvSpPr>
              <p:cNvPr id="97" name="Rectangle 63"/>
              <p:cNvSpPr>
                <a:spLocks noChangeArrowheads="1"/>
              </p:cNvSpPr>
              <p:nvPr/>
            </p:nvSpPr>
            <p:spPr bwMode="auto">
              <a:xfrm>
                <a:off x="3893" y="660"/>
                <a:ext cx="810" cy="4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98" name="Rectangle 64"/>
              <p:cNvSpPr>
                <a:spLocks noChangeArrowheads="1"/>
              </p:cNvSpPr>
              <p:nvPr/>
            </p:nvSpPr>
            <p:spPr bwMode="auto">
              <a:xfrm>
                <a:off x="4056" y="713"/>
                <a:ext cx="51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Software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  <p:sp>
            <p:nvSpPr>
              <p:cNvPr id="99" name="Rectangle 65"/>
              <p:cNvSpPr>
                <a:spLocks noChangeArrowheads="1"/>
              </p:cNvSpPr>
              <p:nvPr/>
            </p:nvSpPr>
            <p:spPr bwMode="auto">
              <a:xfrm>
                <a:off x="4045" y="861"/>
                <a:ext cx="54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hierarchy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</p:grpSp>
        <p:grpSp>
          <p:nvGrpSpPr>
            <p:cNvPr id="91" name="Group 66"/>
            <p:cNvGrpSpPr>
              <a:grpSpLocks/>
            </p:cNvGrpSpPr>
            <p:nvPr/>
          </p:nvGrpSpPr>
          <p:grpSpPr bwMode="auto">
            <a:xfrm>
              <a:off x="4723" y="1421"/>
              <a:ext cx="752" cy="641"/>
              <a:chOff x="4723" y="1421"/>
              <a:chExt cx="752" cy="641"/>
            </a:xfrm>
          </p:grpSpPr>
          <p:sp>
            <p:nvSpPr>
              <p:cNvPr id="92" name="Rectangle 67"/>
              <p:cNvSpPr>
                <a:spLocks noChangeArrowheads="1"/>
              </p:cNvSpPr>
              <p:nvPr/>
            </p:nvSpPr>
            <p:spPr bwMode="auto">
              <a:xfrm>
                <a:off x="4723" y="1575"/>
                <a:ext cx="752" cy="487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93" name="Rectangle 68"/>
              <p:cNvSpPr>
                <a:spLocks noChangeArrowheads="1"/>
              </p:cNvSpPr>
              <p:nvPr/>
            </p:nvSpPr>
            <p:spPr bwMode="auto">
              <a:xfrm>
                <a:off x="4879" y="1692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Assembly</a:t>
                </a:r>
                <a:endParaRPr lang="en-US" altLang="zh-CN" sz="1800"/>
              </a:p>
            </p:txBody>
          </p:sp>
          <p:sp>
            <p:nvSpPr>
              <p:cNvPr id="94" name="Rectangle 69"/>
              <p:cNvSpPr>
                <a:spLocks noChangeArrowheads="1"/>
              </p:cNvSpPr>
              <p:nvPr/>
            </p:nvSpPr>
            <p:spPr bwMode="auto">
              <a:xfrm>
                <a:off x="4878" y="1824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Language</a:t>
                </a:r>
                <a:endParaRPr lang="en-US" altLang="zh-CN" sz="1800"/>
              </a:p>
            </p:txBody>
          </p:sp>
          <p:sp>
            <p:nvSpPr>
              <p:cNvPr id="95" name="Rectangle 70"/>
              <p:cNvSpPr>
                <a:spLocks noChangeArrowheads="1"/>
              </p:cNvSpPr>
              <p:nvPr/>
            </p:nvSpPr>
            <p:spPr bwMode="auto">
              <a:xfrm>
                <a:off x="4723" y="1421"/>
                <a:ext cx="752" cy="154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96" name="Rectangle 71"/>
              <p:cNvSpPr>
                <a:spLocks noChangeArrowheads="1"/>
              </p:cNvSpPr>
              <p:nvPr/>
            </p:nvSpPr>
            <p:spPr bwMode="auto">
              <a:xfrm>
                <a:off x="4783" y="14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750" b="0">
                    <a:solidFill>
                      <a:srgbClr val="000000"/>
                    </a:solidFill>
                  </a:rPr>
                  <a:t>abstract interface</a:t>
                </a:r>
                <a:endParaRPr lang="en-US" altLang="zh-CN" sz="1800"/>
              </a:p>
            </p:txBody>
          </p:sp>
        </p:grpSp>
      </p:grpSp>
      <p:grpSp>
        <p:nvGrpSpPr>
          <p:cNvPr id="100" name="Group 72"/>
          <p:cNvGrpSpPr>
            <a:grpSpLocks/>
          </p:cNvGrpSpPr>
          <p:nvPr/>
        </p:nvGrpSpPr>
        <p:grpSpPr bwMode="auto">
          <a:xfrm>
            <a:off x="1467180" y="3042289"/>
            <a:ext cx="1514475" cy="1513285"/>
            <a:chOff x="480" y="2400"/>
            <a:chExt cx="1272" cy="1271"/>
          </a:xfrm>
        </p:grpSpPr>
        <p:grpSp>
          <p:nvGrpSpPr>
            <p:cNvPr id="101" name="Group 73"/>
            <p:cNvGrpSpPr>
              <a:grpSpLocks/>
            </p:cNvGrpSpPr>
            <p:nvPr/>
          </p:nvGrpSpPr>
          <p:grpSpPr bwMode="auto">
            <a:xfrm>
              <a:off x="942" y="3294"/>
              <a:ext cx="810" cy="377"/>
              <a:chOff x="942" y="3294"/>
              <a:chExt cx="810" cy="377"/>
            </a:xfrm>
          </p:grpSpPr>
          <p:sp>
            <p:nvSpPr>
              <p:cNvPr id="108" name="Rectangle 74"/>
              <p:cNvSpPr>
                <a:spLocks noChangeArrowheads="1"/>
              </p:cNvSpPr>
              <p:nvPr/>
            </p:nvSpPr>
            <p:spPr bwMode="auto">
              <a:xfrm>
                <a:off x="942" y="3294"/>
                <a:ext cx="810" cy="3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109" name="Rectangle 75"/>
              <p:cNvSpPr>
                <a:spLocks noChangeArrowheads="1"/>
              </p:cNvSpPr>
              <p:nvPr/>
            </p:nvSpPr>
            <p:spPr bwMode="auto">
              <a:xfrm>
                <a:off x="1083" y="3336"/>
                <a:ext cx="552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Hardware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  <p:sp>
            <p:nvSpPr>
              <p:cNvPr id="110" name="Rectangle 76"/>
              <p:cNvSpPr>
                <a:spLocks noChangeArrowheads="1"/>
              </p:cNvSpPr>
              <p:nvPr/>
            </p:nvSpPr>
            <p:spPr bwMode="auto">
              <a:xfrm>
                <a:off x="1094" y="3484"/>
                <a:ext cx="545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125">
                    <a:solidFill>
                      <a:srgbClr val="990000"/>
                    </a:solidFill>
                  </a:rPr>
                  <a:t>hierarchy</a:t>
                </a:r>
                <a:endParaRPr lang="en-US" altLang="zh-CN" sz="1800">
                  <a:solidFill>
                    <a:srgbClr val="990000"/>
                  </a:solidFill>
                </a:endParaRPr>
              </a:p>
            </p:txBody>
          </p:sp>
        </p:grpSp>
        <p:grpSp>
          <p:nvGrpSpPr>
            <p:cNvPr id="102" name="Group 77"/>
            <p:cNvGrpSpPr>
              <a:grpSpLocks/>
            </p:cNvGrpSpPr>
            <p:nvPr/>
          </p:nvGrpSpPr>
          <p:grpSpPr bwMode="auto">
            <a:xfrm>
              <a:off x="480" y="2400"/>
              <a:ext cx="753" cy="641"/>
              <a:chOff x="480" y="2400"/>
              <a:chExt cx="753" cy="641"/>
            </a:xfrm>
          </p:grpSpPr>
          <p:sp>
            <p:nvSpPr>
              <p:cNvPr id="103" name="Rectangle 78"/>
              <p:cNvSpPr>
                <a:spLocks noChangeArrowheads="1"/>
              </p:cNvSpPr>
              <p:nvPr/>
            </p:nvSpPr>
            <p:spPr bwMode="auto">
              <a:xfrm>
                <a:off x="480" y="2556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104" name="Rectangle 79"/>
              <p:cNvSpPr>
                <a:spLocks noChangeArrowheads="1"/>
              </p:cNvSpPr>
              <p:nvPr/>
            </p:nvSpPr>
            <p:spPr bwMode="auto">
              <a:xfrm>
                <a:off x="668" y="2672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Machine</a:t>
                </a:r>
                <a:endParaRPr lang="en-US" altLang="zh-CN" sz="1800"/>
              </a:p>
            </p:txBody>
          </p:sp>
          <p:sp>
            <p:nvSpPr>
              <p:cNvPr id="105" name="Rectangle 80"/>
              <p:cNvSpPr>
                <a:spLocks noChangeArrowheads="1"/>
              </p:cNvSpPr>
              <p:nvPr/>
            </p:nvSpPr>
            <p:spPr bwMode="auto">
              <a:xfrm>
                <a:off x="635" y="2803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900">
                    <a:solidFill>
                      <a:srgbClr val="0000A0"/>
                    </a:solidFill>
                  </a:rPr>
                  <a:t>Language</a:t>
                </a:r>
                <a:endParaRPr lang="en-US" altLang="zh-CN" sz="1800"/>
              </a:p>
            </p:txBody>
          </p:sp>
          <p:sp>
            <p:nvSpPr>
              <p:cNvPr id="106" name="Rectangle 81"/>
              <p:cNvSpPr>
                <a:spLocks noChangeArrowheads="1"/>
              </p:cNvSpPr>
              <p:nvPr/>
            </p:nvSpPr>
            <p:spPr bwMode="auto">
              <a:xfrm>
                <a:off x="480" y="2400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zh-CN" sz="1800" b="0"/>
              </a:p>
            </p:txBody>
          </p:sp>
          <p:sp>
            <p:nvSpPr>
              <p:cNvPr id="107" name="Rectangle 82"/>
              <p:cNvSpPr>
                <a:spLocks noChangeArrowheads="1"/>
              </p:cNvSpPr>
              <p:nvPr/>
            </p:nvSpPr>
            <p:spPr bwMode="auto">
              <a:xfrm>
                <a:off x="541" y="2428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750" b="0">
                    <a:solidFill>
                      <a:srgbClr val="000000"/>
                    </a:solidFill>
                  </a:rPr>
                  <a:t>abstract interface</a:t>
                </a:r>
                <a:endParaRPr lang="en-US" altLang="zh-CN" sz="1800"/>
              </a:p>
            </p:txBody>
          </p:sp>
        </p:grpSp>
      </p:grpSp>
      <p:grpSp>
        <p:nvGrpSpPr>
          <p:cNvPr id="111" name="Group 83"/>
          <p:cNvGrpSpPr>
            <a:grpSpLocks/>
          </p:cNvGrpSpPr>
          <p:nvPr/>
        </p:nvGrpSpPr>
        <p:grpSpPr bwMode="auto">
          <a:xfrm>
            <a:off x="3257880" y="3424480"/>
            <a:ext cx="894160" cy="763190"/>
            <a:chOff x="1984" y="2721"/>
            <a:chExt cx="751" cy="641"/>
          </a:xfrm>
        </p:grpSpPr>
        <p:sp>
          <p:nvSpPr>
            <p:cNvPr id="112" name="Rectangle 84"/>
            <p:cNvSpPr>
              <a:spLocks noChangeArrowheads="1"/>
            </p:cNvSpPr>
            <p:nvPr/>
          </p:nvSpPr>
          <p:spPr bwMode="auto">
            <a:xfrm>
              <a:off x="1984" y="2877"/>
              <a:ext cx="751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13" name="Rectangle 85"/>
            <p:cNvSpPr>
              <a:spLocks noChangeArrowheads="1"/>
            </p:cNvSpPr>
            <p:nvPr/>
          </p:nvSpPr>
          <p:spPr bwMode="auto">
            <a:xfrm>
              <a:off x="2144" y="2992"/>
              <a:ext cx="44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Hardware</a:t>
              </a:r>
              <a:endParaRPr lang="en-US" altLang="zh-CN" sz="1800"/>
            </a:p>
          </p:txBody>
        </p:sp>
        <p:sp>
          <p:nvSpPr>
            <p:cNvPr id="114" name="Rectangle 86"/>
            <p:cNvSpPr>
              <a:spLocks noChangeArrowheads="1"/>
            </p:cNvSpPr>
            <p:nvPr/>
          </p:nvSpPr>
          <p:spPr bwMode="auto">
            <a:xfrm>
              <a:off x="2169" y="3124"/>
              <a:ext cx="39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Platform</a:t>
              </a:r>
              <a:endParaRPr lang="en-US" altLang="zh-CN" sz="1800"/>
            </a:p>
          </p:txBody>
        </p:sp>
        <p:sp>
          <p:nvSpPr>
            <p:cNvPr id="115" name="Rectangle 87"/>
            <p:cNvSpPr>
              <a:spLocks noChangeArrowheads="1"/>
            </p:cNvSpPr>
            <p:nvPr/>
          </p:nvSpPr>
          <p:spPr bwMode="auto">
            <a:xfrm>
              <a:off x="1984" y="2721"/>
              <a:ext cx="751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16" name="Rectangle 88"/>
            <p:cNvSpPr>
              <a:spLocks noChangeArrowheads="1"/>
            </p:cNvSpPr>
            <p:nvPr/>
          </p:nvSpPr>
          <p:spPr bwMode="auto">
            <a:xfrm>
              <a:off x="2044" y="2747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117" name="Group 89"/>
          <p:cNvGrpSpPr>
            <a:grpSpLocks/>
          </p:cNvGrpSpPr>
          <p:nvPr/>
        </p:nvGrpSpPr>
        <p:grpSpPr bwMode="auto">
          <a:xfrm>
            <a:off x="5039055" y="3805480"/>
            <a:ext cx="896541" cy="763190"/>
            <a:chOff x="3480" y="3041"/>
            <a:chExt cx="753" cy="641"/>
          </a:xfrm>
        </p:grpSpPr>
        <p:sp>
          <p:nvSpPr>
            <p:cNvPr id="118" name="Rectangle 90"/>
            <p:cNvSpPr>
              <a:spLocks noChangeArrowheads="1"/>
            </p:cNvSpPr>
            <p:nvPr/>
          </p:nvSpPr>
          <p:spPr bwMode="auto">
            <a:xfrm>
              <a:off x="3480" y="3197"/>
              <a:ext cx="753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19" name="Rectangle 91"/>
            <p:cNvSpPr>
              <a:spLocks noChangeArrowheads="1"/>
            </p:cNvSpPr>
            <p:nvPr/>
          </p:nvSpPr>
          <p:spPr bwMode="auto">
            <a:xfrm>
              <a:off x="3677" y="3313"/>
              <a:ext cx="36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Chips &amp;</a:t>
              </a:r>
              <a:endParaRPr lang="en-US" altLang="zh-CN" sz="1800"/>
            </a:p>
          </p:txBody>
        </p:sp>
        <p:sp>
          <p:nvSpPr>
            <p:cNvPr id="120" name="Rectangle 92"/>
            <p:cNvSpPr>
              <a:spLocks noChangeArrowheads="1"/>
            </p:cNvSpPr>
            <p:nvPr/>
          </p:nvSpPr>
          <p:spPr bwMode="auto">
            <a:xfrm>
              <a:off x="3588" y="3444"/>
              <a:ext cx="5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A0"/>
                  </a:solidFill>
                </a:rPr>
                <a:t>Logic Gates</a:t>
              </a:r>
              <a:endParaRPr lang="en-US" altLang="zh-CN" sz="1800"/>
            </a:p>
          </p:txBody>
        </p:sp>
        <p:sp>
          <p:nvSpPr>
            <p:cNvPr id="121" name="Rectangle 93"/>
            <p:cNvSpPr>
              <a:spLocks noChangeArrowheads="1"/>
            </p:cNvSpPr>
            <p:nvPr/>
          </p:nvSpPr>
          <p:spPr bwMode="auto">
            <a:xfrm>
              <a:off x="3480" y="3041"/>
              <a:ext cx="753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22" name="Rectangle 94"/>
            <p:cNvSpPr>
              <a:spLocks noChangeArrowheads="1"/>
            </p:cNvSpPr>
            <p:nvPr/>
          </p:nvSpPr>
          <p:spPr bwMode="auto">
            <a:xfrm>
              <a:off x="3540" y="3067"/>
              <a:ext cx="61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750" b="0">
                  <a:solidFill>
                    <a:srgbClr val="000000"/>
                  </a:solidFill>
                </a:rPr>
                <a:t>abstract interface</a:t>
              </a:r>
              <a:endParaRPr lang="en-US" altLang="zh-CN" sz="1800"/>
            </a:p>
          </p:txBody>
        </p:sp>
      </p:grpSp>
      <p:grpSp>
        <p:nvGrpSpPr>
          <p:cNvPr id="123" name="Group 95"/>
          <p:cNvGrpSpPr>
            <a:grpSpLocks/>
          </p:cNvGrpSpPr>
          <p:nvPr/>
        </p:nvGrpSpPr>
        <p:grpSpPr bwMode="auto">
          <a:xfrm>
            <a:off x="1089753" y="939645"/>
            <a:ext cx="1891903" cy="598885"/>
            <a:chOff x="163" y="634"/>
            <a:chExt cx="1589" cy="503"/>
          </a:xfrm>
        </p:grpSpPr>
        <p:sp>
          <p:nvSpPr>
            <p:cNvPr id="124" name="Freeform 96"/>
            <p:cNvSpPr>
              <a:spLocks/>
            </p:cNvSpPr>
            <p:nvPr/>
          </p:nvSpPr>
          <p:spPr bwMode="auto">
            <a:xfrm>
              <a:off x="220" y="693"/>
              <a:ext cx="748" cy="444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5" name="Freeform 97"/>
            <p:cNvSpPr>
              <a:spLocks/>
            </p:cNvSpPr>
            <p:nvPr/>
          </p:nvSpPr>
          <p:spPr bwMode="auto">
            <a:xfrm>
              <a:off x="220" y="693"/>
              <a:ext cx="748" cy="444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6" name="Freeform 98"/>
            <p:cNvSpPr>
              <a:spLocks/>
            </p:cNvSpPr>
            <p:nvPr/>
          </p:nvSpPr>
          <p:spPr bwMode="auto">
            <a:xfrm>
              <a:off x="163" y="634"/>
              <a:ext cx="748" cy="445"/>
            </a:xfrm>
            <a:custGeom>
              <a:avLst/>
              <a:gdLst>
                <a:gd name="T0" fmla="*/ 67 w 748"/>
                <a:gd name="T1" fmla="*/ 192 h 445"/>
                <a:gd name="T2" fmla="*/ 5 w 748"/>
                <a:gd name="T3" fmla="*/ 210 h 445"/>
                <a:gd name="T4" fmla="*/ 77 w 748"/>
                <a:gd name="T5" fmla="*/ 235 h 445"/>
                <a:gd name="T6" fmla="*/ 18 w 748"/>
                <a:gd name="T7" fmla="*/ 289 h 445"/>
                <a:gd name="T8" fmla="*/ 97 w 748"/>
                <a:gd name="T9" fmla="*/ 314 h 445"/>
                <a:gd name="T10" fmla="*/ 53 w 748"/>
                <a:gd name="T11" fmla="*/ 366 h 445"/>
                <a:gd name="T12" fmla="*/ 152 w 748"/>
                <a:gd name="T13" fmla="*/ 376 h 445"/>
                <a:gd name="T14" fmla="*/ 167 w 748"/>
                <a:gd name="T15" fmla="*/ 437 h 445"/>
                <a:gd name="T16" fmla="*/ 252 w 748"/>
                <a:gd name="T17" fmla="*/ 414 h 445"/>
                <a:gd name="T18" fmla="*/ 316 w 748"/>
                <a:gd name="T19" fmla="*/ 445 h 445"/>
                <a:gd name="T20" fmla="*/ 363 w 748"/>
                <a:gd name="T21" fmla="*/ 415 h 445"/>
                <a:gd name="T22" fmla="*/ 413 w 748"/>
                <a:gd name="T23" fmla="*/ 445 h 445"/>
                <a:gd name="T24" fmla="*/ 458 w 748"/>
                <a:gd name="T25" fmla="*/ 409 h 445"/>
                <a:gd name="T26" fmla="*/ 523 w 748"/>
                <a:gd name="T27" fmla="*/ 434 h 445"/>
                <a:gd name="T28" fmla="*/ 582 w 748"/>
                <a:gd name="T29" fmla="*/ 386 h 445"/>
                <a:gd name="T30" fmla="*/ 689 w 748"/>
                <a:gd name="T31" fmla="*/ 401 h 445"/>
                <a:gd name="T32" fmla="*/ 662 w 748"/>
                <a:gd name="T33" fmla="*/ 345 h 445"/>
                <a:gd name="T34" fmla="*/ 735 w 748"/>
                <a:gd name="T35" fmla="*/ 338 h 445"/>
                <a:gd name="T36" fmla="*/ 685 w 748"/>
                <a:gd name="T37" fmla="*/ 274 h 445"/>
                <a:gd name="T38" fmla="*/ 748 w 748"/>
                <a:gd name="T39" fmla="*/ 240 h 445"/>
                <a:gd name="T40" fmla="*/ 667 w 748"/>
                <a:gd name="T41" fmla="*/ 200 h 445"/>
                <a:gd name="T42" fmla="*/ 712 w 748"/>
                <a:gd name="T43" fmla="*/ 144 h 445"/>
                <a:gd name="T44" fmla="*/ 627 w 748"/>
                <a:gd name="T45" fmla="*/ 141 h 445"/>
                <a:gd name="T46" fmla="*/ 662 w 748"/>
                <a:gd name="T47" fmla="*/ 77 h 445"/>
                <a:gd name="T48" fmla="*/ 556 w 748"/>
                <a:gd name="T49" fmla="*/ 85 h 445"/>
                <a:gd name="T50" fmla="*/ 549 w 748"/>
                <a:gd name="T51" fmla="*/ 19 h 445"/>
                <a:gd name="T52" fmla="*/ 441 w 748"/>
                <a:gd name="T53" fmla="*/ 49 h 445"/>
                <a:gd name="T54" fmla="*/ 402 w 748"/>
                <a:gd name="T55" fmla="*/ 0 h 445"/>
                <a:gd name="T56" fmla="*/ 333 w 748"/>
                <a:gd name="T57" fmla="*/ 44 h 445"/>
                <a:gd name="T58" fmla="*/ 267 w 748"/>
                <a:gd name="T59" fmla="*/ 0 h 445"/>
                <a:gd name="T60" fmla="*/ 226 w 748"/>
                <a:gd name="T61" fmla="*/ 67 h 445"/>
                <a:gd name="T62" fmla="*/ 152 w 748"/>
                <a:gd name="T63" fmla="*/ 31 h 445"/>
                <a:gd name="T64" fmla="*/ 155 w 748"/>
                <a:gd name="T65" fmla="*/ 90 h 445"/>
                <a:gd name="T66" fmla="*/ 62 w 748"/>
                <a:gd name="T67" fmla="*/ 72 h 445"/>
                <a:gd name="T68" fmla="*/ 85 w 748"/>
                <a:gd name="T69" fmla="*/ 133 h 445"/>
                <a:gd name="T70" fmla="*/ 0 w 748"/>
                <a:gd name="T71" fmla="*/ 129 h 445"/>
                <a:gd name="T72" fmla="*/ 67 w 748"/>
                <a:gd name="T73" fmla="*/ 192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5"/>
                <a:gd name="T113" fmla="*/ 748 w 748"/>
                <a:gd name="T114" fmla="*/ 445 h 44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7" name="Rectangle 99"/>
            <p:cNvSpPr>
              <a:spLocks noChangeArrowheads="1"/>
            </p:cNvSpPr>
            <p:nvPr/>
          </p:nvSpPr>
          <p:spPr bwMode="auto">
            <a:xfrm>
              <a:off x="389" y="741"/>
              <a:ext cx="32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Human</a:t>
              </a:r>
              <a:endParaRPr lang="en-US" altLang="zh-CN" sz="1800"/>
            </a:p>
          </p:txBody>
        </p:sp>
        <p:sp>
          <p:nvSpPr>
            <p:cNvPr id="128" name="Rectangle 100"/>
            <p:cNvSpPr>
              <a:spLocks noChangeArrowheads="1"/>
            </p:cNvSpPr>
            <p:nvPr/>
          </p:nvSpPr>
          <p:spPr bwMode="auto">
            <a:xfrm>
              <a:off x="363" y="856"/>
              <a:ext cx="38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Thought</a:t>
              </a:r>
              <a:endParaRPr lang="en-US" altLang="zh-CN" sz="1800"/>
            </a:p>
          </p:txBody>
        </p:sp>
        <p:sp>
          <p:nvSpPr>
            <p:cNvPr id="129" name="Rectangle 101"/>
            <p:cNvSpPr>
              <a:spLocks noChangeArrowheads="1"/>
            </p:cNvSpPr>
            <p:nvPr/>
          </p:nvSpPr>
          <p:spPr bwMode="auto">
            <a:xfrm>
              <a:off x="962" y="673"/>
              <a:ext cx="771" cy="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30" name="Rectangle 102"/>
            <p:cNvSpPr>
              <a:spLocks noChangeArrowheads="1"/>
            </p:cNvSpPr>
            <p:nvPr/>
          </p:nvSpPr>
          <p:spPr bwMode="auto">
            <a:xfrm>
              <a:off x="990" y="696"/>
              <a:ext cx="73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>
                  <a:solidFill>
                    <a:srgbClr val="000000"/>
                  </a:solidFill>
                </a:rPr>
                <a:t>Abstract design</a:t>
              </a:r>
              <a:endParaRPr lang="en-US" altLang="zh-CN" sz="1800"/>
            </a:p>
          </p:txBody>
        </p:sp>
        <p:sp>
          <p:nvSpPr>
            <p:cNvPr id="131" name="Freeform 103"/>
            <p:cNvSpPr>
              <a:spLocks/>
            </p:cNvSpPr>
            <p:nvPr/>
          </p:nvSpPr>
          <p:spPr bwMode="auto">
            <a:xfrm>
              <a:off x="942" y="936"/>
              <a:ext cx="578" cy="95"/>
            </a:xfrm>
            <a:custGeom>
              <a:avLst/>
              <a:gdLst>
                <a:gd name="T0" fmla="*/ 0 w 578"/>
                <a:gd name="T1" fmla="*/ 48 h 95"/>
                <a:gd name="T2" fmla="*/ 4 w 578"/>
                <a:gd name="T3" fmla="*/ 41 h 95"/>
                <a:gd name="T4" fmla="*/ 13 w 578"/>
                <a:gd name="T5" fmla="*/ 33 h 95"/>
                <a:gd name="T6" fmla="*/ 28 w 578"/>
                <a:gd name="T7" fmla="*/ 26 h 95"/>
                <a:gd name="T8" fmla="*/ 51 w 578"/>
                <a:gd name="T9" fmla="*/ 20 h 95"/>
                <a:gd name="T10" fmla="*/ 77 w 578"/>
                <a:gd name="T11" fmla="*/ 15 h 95"/>
                <a:gd name="T12" fmla="*/ 108 w 578"/>
                <a:gd name="T13" fmla="*/ 10 h 95"/>
                <a:gd name="T14" fmla="*/ 144 w 578"/>
                <a:gd name="T15" fmla="*/ 5 h 95"/>
                <a:gd name="T16" fmla="*/ 183 w 578"/>
                <a:gd name="T17" fmla="*/ 2 h 95"/>
                <a:gd name="T18" fmla="*/ 226 w 578"/>
                <a:gd name="T19" fmla="*/ 0 h 95"/>
                <a:gd name="T20" fmla="*/ 268 w 578"/>
                <a:gd name="T21" fmla="*/ 0 h 95"/>
                <a:gd name="T22" fmla="*/ 311 w 578"/>
                <a:gd name="T23" fmla="*/ 0 h 95"/>
                <a:gd name="T24" fmla="*/ 353 w 578"/>
                <a:gd name="T25" fmla="*/ 0 h 95"/>
                <a:gd name="T26" fmla="*/ 395 w 578"/>
                <a:gd name="T27" fmla="*/ 2 h 95"/>
                <a:gd name="T28" fmla="*/ 435 w 578"/>
                <a:gd name="T29" fmla="*/ 5 h 95"/>
                <a:gd name="T30" fmla="*/ 469 w 578"/>
                <a:gd name="T31" fmla="*/ 10 h 95"/>
                <a:gd name="T32" fmla="*/ 502 w 578"/>
                <a:gd name="T33" fmla="*/ 15 h 95"/>
                <a:gd name="T34" fmla="*/ 528 w 578"/>
                <a:gd name="T35" fmla="*/ 20 h 95"/>
                <a:gd name="T36" fmla="*/ 551 w 578"/>
                <a:gd name="T37" fmla="*/ 26 h 95"/>
                <a:gd name="T38" fmla="*/ 565 w 578"/>
                <a:gd name="T39" fmla="*/ 33 h 95"/>
                <a:gd name="T40" fmla="*/ 575 w 578"/>
                <a:gd name="T41" fmla="*/ 41 h 95"/>
                <a:gd name="T42" fmla="*/ 578 w 578"/>
                <a:gd name="T43" fmla="*/ 48 h 95"/>
                <a:gd name="T44" fmla="*/ 575 w 578"/>
                <a:gd name="T45" fmla="*/ 54 h 95"/>
                <a:gd name="T46" fmla="*/ 565 w 578"/>
                <a:gd name="T47" fmla="*/ 62 h 95"/>
                <a:gd name="T48" fmla="*/ 551 w 578"/>
                <a:gd name="T49" fmla="*/ 69 h 95"/>
                <a:gd name="T50" fmla="*/ 528 w 578"/>
                <a:gd name="T51" fmla="*/ 76 h 95"/>
                <a:gd name="T52" fmla="*/ 502 w 578"/>
                <a:gd name="T53" fmla="*/ 81 h 95"/>
                <a:gd name="T54" fmla="*/ 469 w 578"/>
                <a:gd name="T55" fmla="*/ 85 h 95"/>
                <a:gd name="T56" fmla="*/ 435 w 578"/>
                <a:gd name="T57" fmla="*/ 90 h 95"/>
                <a:gd name="T58" fmla="*/ 395 w 578"/>
                <a:gd name="T59" fmla="*/ 92 h 95"/>
                <a:gd name="T60" fmla="*/ 353 w 578"/>
                <a:gd name="T61" fmla="*/ 95 h 95"/>
                <a:gd name="T62" fmla="*/ 311 w 578"/>
                <a:gd name="T63" fmla="*/ 95 h 95"/>
                <a:gd name="T64" fmla="*/ 268 w 578"/>
                <a:gd name="T65" fmla="*/ 95 h 95"/>
                <a:gd name="T66" fmla="*/ 226 w 578"/>
                <a:gd name="T67" fmla="*/ 95 h 95"/>
                <a:gd name="T68" fmla="*/ 183 w 578"/>
                <a:gd name="T69" fmla="*/ 92 h 95"/>
                <a:gd name="T70" fmla="*/ 144 w 578"/>
                <a:gd name="T71" fmla="*/ 90 h 95"/>
                <a:gd name="T72" fmla="*/ 108 w 578"/>
                <a:gd name="T73" fmla="*/ 85 h 95"/>
                <a:gd name="T74" fmla="*/ 77 w 578"/>
                <a:gd name="T75" fmla="*/ 81 h 95"/>
                <a:gd name="T76" fmla="*/ 51 w 578"/>
                <a:gd name="T77" fmla="*/ 76 h 95"/>
                <a:gd name="T78" fmla="*/ 28 w 578"/>
                <a:gd name="T79" fmla="*/ 69 h 95"/>
                <a:gd name="T80" fmla="*/ 13 w 578"/>
                <a:gd name="T81" fmla="*/ 62 h 95"/>
                <a:gd name="T82" fmla="*/ 4 w 578"/>
                <a:gd name="T83" fmla="*/ 54 h 95"/>
                <a:gd name="T84" fmla="*/ 0 w 578"/>
                <a:gd name="T85" fmla="*/ 48 h 9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78"/>
                <a:gd name="T130" fmla="*/ 0 h 95"/>
                <a:gd name="T131" fmla="*/ 578 w 578"/>
                <a:gd name="T132" fmla="*/ 95 h 9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78" h="95">
                  <a:moveTo>
                    <a:pt x="0" y="48"/>
                  </a:moveTo>
                  <a:lnTo>
                    <a:pt x="4" y="41"/>
                  </a:lnTo>
                  <a:lnTo>
                    <a:pt x="13" y="33"/>
                  </a:lnTo>
                  <a:lnTo>
                    <a:pt x="28" y="26"/>
                  </a:lnTo>
                  <a:lnTo>
                    <a:pt x="51" y="20"/>
                  </a:lnTo>
                  <a:lnTo>
                    <a:pt x="77" y="15"/>
                  </a:lnTo>
                  <a:lnTo>
                    <a:pt x="108" y="10"/>
                  </a:lnTo>
                  <a:lnTo>
                    <a:pt x="144" y="5"/>
                  </a:lnTo>
                  <a:lnTo>
                    <a:pt x="183" y="2"/>
                  </a:lnTo>
                  <a:lnTo>
                    <a:pt x="226" y="0"/>
                  </a:lnTo>
                  <a:lnTo>
                    <a:pt x="268" y="0"/>
                  </a:lnTo>
                  <a:lnTo>
                    <a:pt x="311" y="0"/>
                  </a:lnTo>
                  <a:lnTo>
                    <a:pt x="353" y="0"/>
                  </a:lnTo>
                  <a:lnTo>
                    <a:pt x="395" y="2"/>
                  </a:lnTo>
                  <a:lnTo>
                    <a:pt x="435" y="5"/>
                  </a:lnTo>
                  <a:lnTo>
                    <a:pt x="469" y="10"/>
                  </a:lnTo>
                  <a:lnTo>
                    <a:pt x="502" y="15"/>
                  </a:lnTo>
                  <a:lnTo>
                    <a:pt x="528" y="20"/>
                  </a:lnTo>
                  <a:lnTo>
                    <a:pt x="551" y="26"/>
                  </a:lnTo>
                  <a:lnTo>
                    <a:pt x="565" y="33"/>
                  </a:lnTo>
                  <a:lnTo>
                    <a:pt x="575" y="41"/>
                  </a:lnTo>
                  <a:lnTo>
                    <a:pt x="578" y="48"/>
                  </a:lnTo>
                  <a:lnTo>
                    <a:pt x="575" y="54"/>
                  </a:lnTo>
                  <a:lnTo>
                    <a:pt x="565" y="62"/>
                  </a:lnTo>
                  <a:lnTo>
                    <a:pt x="551" y="69"/>
                  </a:lnTo>
                  <a:lnTo>
                    <a:pt x="528" y="76"/>
                  </a:lnTo>
                  <a:lnTo>
                    <a:pt x="502" y="81"/>
                  </a:lnTo>
                  <a:lnTo>
                    <a:pt x="469" y="85"/>
                  </a:lnTo>
                  <a:lnTo>
                    <a:pt x="435" y="90"/>
                  </a:lnTo>
                  <a:lnTo>
                    <a:pt x="395" y="92"/>
                  </a:lnTo>
                  <a:lnTo>
                    <a:pt x="353" y="95"/>
                  </a:lnTo>
                  <a:lnTo>
                    <a:pt x="311" y="95"/>
                  </a:lnTo>
                  <a:lnTo>
                    <a:pt x="268" y="95"/>
                  </a:lnTo>
                  <a:lnTo>
                    <a:pt x="226" y="95"/>
                  </a:lnTo>
                  <a:lnTo>
                    <a:pt x="183" y="92"/>
                  </a:lnTo>
                  <a:lnTo>
                    <a:pt x="144" y="90"/>
                  </a:lnTo>
                  <a:lnTo>
                    <a:pt x="108" y="85"/>
                  </a:lnTo>
                  <a:lnTo>
                    <a:pt x="77" y="81"/>
                  </a:lnTo>
                  <a:lnTo>
                    <a:pt x="51" y="76"/>
                  </a:lnTo>
                  <a:lnTo>
                    <a:pt x="28" y="69"/>
                  </a:lnTo>
                  <a:lnTo>
                    <a:pt x="13" y="62"/>
                  </a:lnTo>
                  <a:lnTo>
                    <a:pt x="4" y="5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2" name="Rectangle 104"/>
            <p:cNvSpPr>
              <a:spLocks noChangeArrowheads="1"/>
            </p:cNvSpPr>
            <p:nvPr/>
          </p:nvSpPr>
          <p:spPr bwMode="auto">
            <a:xfrm>
              <a:off x="1009" y="941"/>
              <a:ext cx="477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675" b="0">
                  <a:solidFill>
                    <a:srgbClr val="000000"/>
                  </a:solidFill>
                </a:rPr>
                <a:t>Chapters 9, 12</a:t>
              </a:r>
              <a:endParaRPr lang="en-US" altLang="zh-CN" sz="1800"/>
            </a:p>
          </p:txBody>
        </p:sp>
        <p:sp>
          <p:nvSpPr>
            <p:cNvPr id="133" name="Line 105"/>
            <p:cNvSpPr>
              <a:spLocks noChangeShapeType="1"/>
            </p:cNvSpPr>
            <p:nvPr/>
          </p:nvSpPr>
          <p:spPr bwMode="auto">
            <a:xfrm>
              <a:off x="980" y="855"/>
              <a:ext cx="731" cy="1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4" name="Freeform 106"/>
            <p:cNvSpPr>
              <a:spLocks/>
            </p:cNvSpPr>
            <p:nvPr/>
          </p:nvSpPr>
          <p:spPr bwMode="auto">
            <a:xfrm>
              <a:off x="1705" y="832"/>
              <a:ext cx="47" cy="48"/>
            </a:xfrm>
            <a:custGeom>
              <a:avLst/>
              <a:gdLst>
                <a:gd name="T0" fmla="*/ 0 w 47"/>
                <a:gd name="T1" fmla="*/ 0 h 48"/>
                <a:gd name="T2" fmla="*/ 47 w 47"/>
                <a:gd name="T3" fmla="*/ 23 h 48"/>
                <a:gd name="T4" fmla="*/ 0 w 47"/>
                <a:gd name="T5" fmla="*/ 48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0" y="0"/>
                  </a:moveTo>
                  <a:lnTo>
                    <a:pt x="47" y="23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</p:grpSp>
      <p:sp>
        <p:nvSpPr>
          <p:cNvPr id="135" name="Rectangle 107" descr="Bouquet"/>
          <p:cNvSpPr>
            <a:spLocks noChangeArrowheads="1"/>
          </p:cNvSpPr>
          <p:nvPr/>
        </p:nvSpPr>
        <p:spPr bwMode="auto">
          <a:xfrm>
            <a:off x="2895930" y="4736549"/>
            <a:ext cx="3200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solidFill>
                  <a:srgbClr val="663300"/>
                </a:solidFill>
              </a:rPr>
              <a:t>(Abstraction–implementation paradigm)</a:t>
            </a:r>
          </a:p>
        </p:txBody>
      </p:sp>
    </p:spTree>
    <p:extLst>
      <p:ext uri="{BB962C8B-B14F-4D97-AF65-F5344CB8AC3E}">
        <p14:creationId xmlns:p14="http://schemas.microsoft.com/office/powerpoint/2010/main" val="90347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81807" y="135945"/>
            <a:ext cx="7764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Overview of the Nand2Tetris System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6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grpSp>
        <p:nvGrpSpPr>
          <p:cNvPr id="83" name="Group 55"/>
          <p:cNvGrpSpPr>
            <a:grpSpLocks/>
          </p:cNvGrpSpPr>
          <p:nvPr/>
        </p:nvGrpSpPr>
        <p:grpSpPr bwMode="auto">
          <a:xfrm>
            <a:off x="5310658" y="3375649"/>
            <a:ext cx="896541" cy="763191"/>
            <a:chOff x="3160" y="1100"/>
            <a:chExt cx="753" cy="641"/>
          </a:xfrm>
        </p:grpSpPr>
        <p:sp>
          <p:nvSpPr>
            <p:cNvPr id="84" name="Rectangle 56"/>
            <p:cNvSpPr>
              <a:spLocks noChangeArrowheads="1"/>
            </p:cNvSpPr>
            <p:nvPr/>
          </p:nvSpPr>
          <p:spPr bwMode="auto">
            <a:xfrm>
              <a:off x="3160" y="1255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350" b="0" dirty="0">
                  <a:solidFill>
                    <a:srgbClr val="7030A0"/>
                  </a:solidFill>
                </a:rPr>
                <a:t>Virtual Machine</a:t>
              </a:r>
            </a:p>
          </p:txBody>
        </p:sp>
        <p:sp>
          <p:nvSpPr>
            <p:cNvPr id="87" name="Rectangle 59"/>
            <p:cNvSpPr>
              <a:spLocks noChangeArrowheads="1"/>
            </p:cNvSpPr>
            <p:nvPr/>
          </p:nvSpPr>
          <p:spPr bwMode="auto">
            <a:xfrm>
              <a:off x="3160" y="1100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5</a:t>
              </a:r>
            </a:p>
          </p:txBody>
        </p:sp>
      </p:grpSp>
      <p:grpSp>
        <p:nvGrpSpPr>
          <p:cNvPr id="90" name="Group 62"/>
          <p:cNvGrpSpPr>
            <a:grpSpLocks/>
          </p:cNvGrpSpPr>
          <p:nvPr/>
        </p:nvGrpSpPr>
        <p:grpSpPr bwMode="auto">
          <a:xfrm>
            <a:off x="7083859" y="814942"/>
            <a:ext cx="964406" cy="477441"/>
            <a:chOff x="3893" y="660"/>
            <a:chExt cx="810" cy="401"/>
          </a:xfrm>
        </p:grpSpPr>
        <p:sp>
          <p:nvSpPr>
            <p:cNvPr id="97" name="Rectangle 63"/>
            <p:cNvSpPr>
              <a:spLocks noChangeArrowheads="1"/>
            </p:cNvSpPr>
            <p:nvPr/>
          </p:nvSpPr>
          <p:spPr bwMode="auto">
            <a:xfrm>
              <a:off x="3893" y="660"/>
              <a:ext cx="810" cy="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98" name="Rectangle 64"/>
            <p:cNvSpPr>
              <a:spLocks noChangeArrowheads="1"/>
            </p:cNvSpPr>
            <p:nvPr/>
          </p:nvSpPr>
          <p:spPr bwMode="auto">
            <a:xfrm>
              <a:off x="4056" y="713"/>
              <a:ext cx="51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>
                  <a:solidFill>
                    <a:srgbClr val="990000"/>
                  </a:solidFill>
                </a:rPr>
                <a:t>Software</a:t>
              </a:r>
              <a:endParaRPr lang="en-US" altLang="zh-CN" sz="1800">
                <a:solidFill>
                  <a:srgbClr val="990000"/>
                </a:solidFill>
              </a:endParaRPr>
            </a:p>
          </p:txBody>
        </p:sp>
        <p:sp>
          <p:nvSpPr>
            <p:cNvPr id="99" name="Rectangle 65"/>
            <p:cNvSpPr>
              <a:spLocks noChangeArrowheads="1"/>
            </p:cNvSpPr>
            <p:nvPr/>
          </p:nvSpPr>
          <p:spPr bwMode="auto">
            <a:xfrm>
              <a:off x="4045" y="861"/>
              <a:ext cx="54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 dirty="0">
                  <a:solidFill>
                    <a:srgbClr val="990000"/>
                  </a:solidFill>
                </a:rPr>
                <a:t>hierarchy</a:t>
              </a:r>
              <a:endParaRPr lang="en-US" altLang="zh-CN" sz="1800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91" name="Group 66"/>
          <p:cNvGrpSpPr>
            <a:grpSpLocks/>
          </p:cNvGrpSpPr>
          <p:nvPr/>
        </p:nvGrpSpPr>
        <p:grpSpPr bwMode="auto">
          <a:xfrm>
            <a:off x="4226048" y="4014200"/>
            <a:ext cx="895350" cy="763191"/>
            <a:chOff x="4723" y="1421"/>
            <a:chExt cx="752" cy="641"/>
          </a:xfrm>
        </p:grpSpPr>
        <p:sp>
          <p:nvSpPr>
            <p:cNvPr id="92" name="Rectangle 67"/>
            <p:cNvSpPr>
              <a:spLocks noChangeArrowheads="1"/>
            </p:cNvSpPr>
            <p:nvPr/>
          </p:nvSpPr>
          <p:spPr bwMode="auto">
            <a:xfrm>
              <a:off x="4723" y="1575"/>
              <a:ext cx="752" cy="48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Assembly Language</a:t>
              </a:r>
            </a:p>
          </p:txBody>
        </p:sp>
        <p:sp>
          <p:nvSpPr>
            <p:cNvPr id="95" name="Rectangle 70"/>
            <p:cNvSpPr>
              <a:spLocks noChangeArrowheads="1"/>
            </p:cNvSpPr>
            <p:nvPr/>
          </p:nvSpPr>
          <p:spPr bwMode="auto">
            <a:xfrm>
              <a:off x="4723" y="1421"/>
              <a:ext cx="752" cy="15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4</a:t>
              </a:r>
            </a:p>
          </p:txBody>
        </p:sp>
      </p:grpSp>
      <p:grpSp>
        <p:nvGrpSpPr>
          <p:cNvPr id="101" name="Group 73"/>
          <p:cNvGrpSpPr>
            <a:grpSpLocks/>
          </p:cNvGrpSpPr>
          <p:nvPr/>
        </p:nvGrpSpPr>
        <p:grpSpPr bwMode="auto">
          <a:xfrm>
            <a:off x="958488" y="820657"/>
            <a:ext cx="964406" cy="448866"/>
            <a:chOff x="942" y="3294"/>
            <a:chExt cx="810" cy="377"/>
          </a:xfrm>
        </p:grpSpPr>
        <p:sp>
          <p:nvSpPr>
            <p:cNvPr id="108" name="Rectangle 74"/>
            <p:cNvSpPr>
              <a:spLocks noChangeArrowheads="1"/>
            </p:cNvSpPr>
            <p:nvPr/>
          </p:nvSpPr>
          <p:spPr bwMode="auto">
            <a:xfrm>
              <a:off x="942" y="3294"/>
              <a:ext cx="810" cy="3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zh-CN" sz="1800" b="0"/>
            </a:p>
          </p:txBody>
        </p:sp>
        <p:sp>
          <p:nvSpPr>
            <p:cNvPr id="109" name="Rectangle 75"/>
            <p:cNvSpPr>
              <a:spLocks noChangeArrowheads="1"/>
            </p:cNvSpPr>
            <p:nvPr/>
          </p:nvSpPr>
          <p:spPr bwMode="auto">
            <a:xfrm>
              <a:off x="1083" y="3336"/>
              <a:ext cx="55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>
                  <a:solidFill>
                    <a:srgbClr val="990000"/>
                  </a:solidFill>
                </a:rPr>
                <a:t>Hardware</a:t>
              </a:r>
              <a:endParaRPr lang="en-US" altLang="zh-CN" sz="1800">
                <a:solidFill>
                  <a:srgbClr val="990000"/>
                </a:solidFill>
              </a:endParaRPr>
            </a:p>
          </p:txBody>
        </p:sp>
        <p:sp>
          <p:nvSpPr>
            <p:cNvPr id="110" name="Rectangle 76"/>
            <p:cNvSpPr>
              <a:spLocks noChangeArrowheads="1"/>
            </p:cNvSpPr>
            <p:nvPr/>
          </p:nvSpPr>
          <p:spPr bwMode="auto">
            <a:xfrm>
              <a:off x="1094" y="3484"/>
              <a:ext cx="545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125" dirty="0">
                  <a:solidFill>
                    <a:srgbClr val="990000"/>
                  </a:solidFill>
                </a:rPr>
                <a:t>hierarchy</a:t>
              </a:r>
              <a:endParaRPr lang="en-US" altLang="zh-CN" sz="1800" dirty="0">
                <a:solidFill>
                  <a:srgbClr val="990000"/>
                </a:solidFill>
              </a:endParaRPr>
            </a:p>
          </p:txBody>
        </p:sp>
      </p:grpSp>
      <p:grpSp>
        <p:nvGrpSpPr>
          <p:cNvPr id="102" name="Group 77"/>
          <p:cNvGrpSpPr>
            <a:grpSpLocks/>
          </p:cNvGrpSpPr>
          <p:nvPr/>
        </p:nvGrpSpPr>
        <p:grpSpPr bwMode="auto">
          <a:xfrm>
            <a:off x="3019546" y="3355261"/>
            <a:ext cx="896541" cy="763191"/>
            <a:chOff x="480" y="2400"/>
            <a:chExt cx="753" cy="641"/>
          </a:xfrm>
        </p:grpSpPr>
        <p:sp>
          <p:nvSpPr>
            <p:cNvPr id="103" name="Rectangle 78"/>
            <p:cNvSpPr>
              <a:spLocks noChangeArrowheads="1"/>
            </p:cNvSpPr>
            <p:nvPr/>
          </p:nvSpPr>
          <p:spPr bwMode="auto">
            <a:xfrm>
              <a:off x="480" y="2556"/>
              <a:ext cx="753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Machine Language</a:t>
              </a:r>
            </a:p>
          </p:txBody>
        </p:sp>
        <p:sp>
          <p:nvSpPr>
            <p:cNvPr id="106" name="Rectangle 81"/>
            <p:cNvSpPr>
              <a:spLocks noChangeArrowheads="1"/>
            </p:cNvSpPr>
            <p:nvPr/>
          </p:nvSpPr>
          <p:spPr bwMode="auto">
            <a:xfrm>
              <a:off x="480" y="2400"/>
              <a:ext cx="753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3</a:t>
              </a:r>
            </a:p>
          </p:txBody>
        </p:sp>
      </p:grpSp>
      <p:grpSp>
        <p:nvGrpSpPr>
          <p:cNvPr id="111" name="Group 83"/>
          <p:cNvGrpSpPr>
            <a:grpSpLocks/>
          </p:cNvGrpSpPr>
          <p:nvPr/>
        </p:nvGrpSpPr>
        <p:grpSpPr bwMode="auto">
          <a:xfrm>
            <a:off x="2008851" y="2800159"/>
            <a:ext cx="894160" cy="763190"/>
            <a:chOff x="1984" y="2721"/>
            <a:chExt cx="751" cy="641"/>
          </a:xfrm>
        </p:grpSpPr>
        <p:sp>
          <p:nvSpPr>
            <p:cNvPr id="112" name="Rectangle 84"/>
            <p:cNvSpPr>
              <a:spLocks noChangeArrowheads="1"/>
            </p:cNvSpPr>
            <p:nvPr/>
          </p:nvSpPr>
          <p:spPr bwMode="auto">
            <a:xfrm>
              <a:off x="1984" y="2877"/>
              <a:ext cx="751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350" b="0" dirty="0">
                  <a:solidFill>
                    <a:srgbClr val="7030A0"/>
                  </a:solidFill>
                </a:rPr>
                <a:t>Hardware Platform</a:t>
              </a:r>
            </a:p>
          </p:txBody>
        </p:sp>
        <p:sp>
          <p:nvSpPr>
            <p:cNvPr id="115" name="Rectangle 87"/>
            <p:cNvSpPr>
              <a:spLocks noChangeArrowheads="1"/>
            </p:cNvSpPr>
            <p:nvPr/>
          </p:nvSpPr>
          <p:spPr bwMode="auto">
            <a:xfrm>
              <a:off x="1984" y="2721"/>
              <a:ext cx="751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2</a:t>
              </a:r>
            </a:p>
          </p:txBody>
        </p:sp>
      </p:grpSp>
      <p:grpSp>
        <p:nvGrpSpPr>
          <p:cNvPr id="117" name="Group 89"/>
          <p:cNvGrpSpPr>
            <a:grpSpLocks/>
          </p:cNvGrpSpPr>
          <p:nvPr/>
        </p:nvGrpSpPr>
        <p:grpSpPr bwMode="auto">
          <a:xfrm>
            <a:off x="983695" y="2029738"/>
            <a:ext cx="896541" cy="763190"/>
            <a:chOff x="3480" y="3041"/>
            <a:chExt cx="753" cy="641"/>
          </a:xfrm>
        </p:grpSpPr>
        <p:sp>
          <p:nvSpPr>
            <p:cNvPr id="118" name="Rectangle 90"/>
            <p:cNvSpPr>
              <a:spLocks noChangeArrowheads="1"/>
            </p:cNvSpPr>
            <p:nvPr/>
          </p:nvSpPr>
          <p:spPr bwMode="auto">
            <a:xfrm>
              <a:off x="3480" y="3197"/>
              <a:ext cx="753" cy="485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Chips and Logic Gates</a:t>
              </a:r>
            </a:p>
          </p:txBody>
        </p:sp>
        <p:sp>
          <p:nvSpPr>
            <p:cNvPr id="121" name="Rectangle 93"/>
            <p:cNvSpPr>
              <a:spLocks noChangeArrowheads="1"/>
            </p:cNvSpPr>
            <p:nvPr/>
          </p:nvSpPr>
          <p:spPr bwMode="auto">
            <a:xfrm>
              <a:off x="3480" y="3041"/>
              <a:ext cx="753" cy="15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547188-961E-6248-B843-C5EF89ADB875}"/>
              </a:ext>
            </a:extLst>
          </p:cNvPr>
          <p:cNvGrpSpPr/>
          <p:nvPr/>
        </p:nvGrpSpPr>
        <p:grpSpPr>
          <a:xfrm>
            <a:off x="7125335" y="1344160"/>
            <a:ext cx="958453" cy="598885"/>
            <a:chOff x="1089753" y="939645"/>
            <a:chExt cx="958453" cy="598885"/>
          </a:xfrm>
        </p:grpSpPr>
        <p:sp>
          <p:nvSpPr>
            <p:cNvPr id="124" name="Freeform 96"/>
            <p:cNvSpPr>
              <a:spLocks/>
            </p:cNvSpPr>
            <p:nvPr/>
          </p:nvSpPr>
          <p:spPr bwMode="auto">
            <a:xfrm>
              <a:off x="1157619" y="1009892"/>
              <a:ext cx="890587" cy="528638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5" name="Freeform 97"/>
            <p:cNvSpPr>
              <a:spLocks/>
            </p:cNvSpPr>
            <p:nvPr/>
          </p:nvSpPr>
          <p:spPr bwMode="auto">
            <a:xfrm>
              <a:off x="1157619" y="1009892"/>
              <a:ext cx="890587" cy="528638"/>
            </a:xfrm>
            <a:custGeom>
              <a:avLst/>
              <a:gdLst>
                <a:gd name="T0" fmla="*/ 67 w 748"/>
                <a:gd name="T1" fmla="*/ 190 h 444"/>
                <a:gd name="T2" fmla="*/ 7 w 748"/>
                <a:gd name="T3" fmla="*/ 209 h 444"/>
                <a:gd name="T4" fmla="*/ 79 w 748"/>
                <a:gd name="T5" fmla="*/ 233 h 444"/>
                <a:gd name="T6" fmla="*/ 20 w 748"/>
                <a:gd name="T7" fmla="*/ 287 h 444"/>
                <a:gd name="T8" fmla="*/ 97 w 748"/>
                <a:gd name="T9" fmla="*/ 312 h 444"/>
                <a:gd name="T10" fmla="*/ 53 w 748"/>
                <a:gd name="T11" fmla="*/ 366 h 444"/>
                <a:gd name="T12" fmla="*/ 152 w 748"/>
                <a:gd name="T13" fmla="*/ 375 h 444"/>
                <a:gd name="T14" fmla="*/ 167 w 748"/>
                <a:gd name="T15" fmla="*/ 435 h 444"/>
                <a:gd name="T16" fmla="*/ 254 w 748"/>
                <a:gd name="T17" fmla="*/ 412 h 444"/>
                <a:gd name="T18" fmla="*/ 316 w 748"/>
                <a:gd name="T19" fmla="*/ 444 h 444"/>
                <a:gd name="T20" fmla="*/ 365 w 748"/>
                <a:gd name="T21" fmla="*/ 414 h 444"/>
                <a:gd name="T22" fmla="*/ 415 w 748"/>
                <a:gd name="T23" fmla="*/ 444 h 444"/>
                <a:gd name="T24" fmla="*/ 458 w 748"/>
                <a:gd name="T25" fmla="*/ 409 h 444"/>
                <a:gd name="T26" fmla="*/ 523 w 748"/>
                <a:gd name="T27" fmla="*/ 432 h 444"/>
                <a:gd name="T28" fmla="*/ 582 w 748"/>
                <a:gd name="T29" fmla="*/ 384 h 444"/>
                <a:gd name="T30" fmla="*/ 690 w 748"/>
                <a:gd name="T31" fmla="*/ 399 h 444"/>
                <a:gd name="T32" fmla="*/ 662 w 748"/>
                <a:gd name="T33" fmla="*/ 343 h 444"/>
                <a:gd name="T34" fmla="*/ 737 w 748"/>
                <a:gd name="T35" fmla="*/ 338 h 444"/>
                <a:gd name="T36" fmla="*/ 686 w 748"/>
                <a:gd name="T37" fmla="*/ 274 h 444"/>
                <a:gd name="T38" fmla="*/ 748 w 748"/>
                <a:gd name="T39" fmla="*/ 238 h 444"/>
                <a:gd name="T40" fmla="*/ 668 w 748"/>
                <a:gd name="T41" fmla="*/ 199 h 444"/>
                <a:gd name="T42" fmla="*/ 714 w 748"/>
                <a:gd name="T43" fmla="*/ 143 h 444"/>
                <a:gd name="T44" fmla="*/ 629 w 748"/>
                <a:gd name="T45" fmla="*/ 141 h 444"/>
                <a:gd name="T46" fmla="*/ 662 w 748"/>
                <a:gd name="T47" fmla="*/ 77 h 444"/>
                <a:gd name="T48" fmla="*/ 556 w 748"/>
                <a:gd name="T49" fmla="*/ 85 h 444"/>
                <a:gd name="T50" fmla="*/ 549 w 748"/>
                <a:gd name="T51" fmla="*/ 18 h 444"/>
                <a:gd name="T52" fmla="*/ 441 w 748"/>
                <a:gd name="T53" fmla="*/ 47 h 444"/>
                <a:gd name="T54" fmla="*/ 402 w 748"/>
                <a:gd name="T55" fmla="*/ 0 h 444"/>
                <a:gd name="T56" fmla="*/ 334 w 748"/>
                <a:gd name="T57" fmla="*/ 44 h 444"/>
                <a:gd name="T58" fmla="*/ 267 w 748"/>
                <a:gd name="T59" fmla="*/ 0 h 444"/>
                <a:gd name="T60" fmla="*/ 226 w 748"/>
                <a:gd name="T61" fmla="*/ 66 h 444"/>
                <a:gd name="T62" fmla="*/ 154 w 748"/>
                <a:gd name="T63" fmla="*/ 31 h 444"/>
                <a:gd name="T64" fmla="*/ 156 w 748"/>
                <a:gd name="T65" fmla="*/ 89 h 444"/>
                <a:gd name="T66" fmla="*/ 63 w 748"/>
                <a:gd name="T67" fmla="*/ 72 h 444"/>
                <a:gd name="T68" fmla="*/ 85 w 748"/>
                <a:gd name="T69" fmla="*/ 131 h 444"/>
                <a:gd name="T70" fmla="*/ 0 w 748"/>
                <a:gd name="T71" fmla="*/ 130 h 444"/>
                <a:gd name="T72" fmla="*/ 67 w 748"/>
                <a:gd name="T73" fmla="*/ 190 h 4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4"/>
                <a:gd name="T113" fmla="*/ 748 w 748"/>
                <a:gd name="T114" fmla="*/ 444 h 4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4">
                  <a:moveTo>
                    <a:pt x="67" y="190"/>
                  </a:moveTo>
                  <a:lnTo>
                    <a:pt x="7" y="209"/>
                  </a:lnTo>
                  <a:lnTo>
                    <a:pt x="79" y="233"/>
                  </a:lnTo>
                  <a:lnTo>
                    <a:pt x="20" y="287"/>
                  </a:lnTo>
                  <a:lnTo>
                    <a:pt x="97" y="312"/>
                  </a:lnTo>
                  <a:lnTo>
                    <a:pt x="53" y="366"/>
                  </a:lnTo>
                  <a:lnTo>
                    <a:pt x="152" y="375"/>
                  </a:lnTo>
                  <a:lnTo>
                    <a:pt x="167" y="435"/>
                  </a:lnTo>
                  <a:lnTo>
                    <a:pt x="254" y="412"/>
                  </a:lnTo>
                  <a:lnTo>
                    <a:pt x="316" y="444"/>
                  </a:lnTo>
                  <a:lnTo>
                    <a:pt x="365" y="414"/>
                  </a:lnTo>
                  <a:lnTo>
                    <a:pt x="415" y="444"/>
                  </a:lnTo>
                  <a:lnTo>
                    <a:pt x="458" y="409"/>
                  </a:lnTo>
                  <a:lnTo>
                    <a:pt x="523" y="432"/>
                  </a:lnTo>
                  <a:lnTo>
                    <a:pt x="582" y="384"/>
                  </a:lnTo>
                  <a:lnTo>
                    <a:pt x="690" y="399"/>
                  </a:lnTo>
                  <a:lnTo>
                    <a:pt x="662" y="343"/>
                  </a:lnTo>
                  <a:lnTo>
                    <a:pt x="737" y="338"/>
                  </a:lnTo>
                  <a:lnTo>
                    <a:pt x="686" y="274"/>
                  </a:lnTo>
                  <a:lnTo>
                    <a:pt x="748" y="238"/>
                  </a:lnTo>
                  <a:lnTo>
                    <a:pt x="668" y="199"/>
                  </a:lnTo>
                  <a:lnTo>
                    <a:pt x="714" y="143"/>
                  </a:lnTo>
                  <a:lnTo>
                    <a:pt x="629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8"/>
                  </a:lnTo>
                  <a:lnTo>
                    <a:pt x="441" y="47"/>
                  </a:lnTo>
                  <a:lnTo>
                    <a:pt x="402" y="0"/>
                  </a:lnTo>
                  <a:lnTo>
                    <a:pt x="334" y="44"/>
                  </a:lnTo>
                  <a:lnTo>
                    <a:pt x="267" y="0"/>
                  </a:lnTo>
                  <a:lnTo>
                    <a:pt x="226" y="66"/>
                  </a:lnTo>
                  <a:lnTo>
                    <a:pt x="154" y="31"/>
                  </a:lnTo>
                  <a:lnTo>
                    <a:pt x="156" y="89"/>
                  </a:lnTo>
                  <a:lnTo>
                    <a:pt x="63" y="72"/>
                  </a:lnTo>
                  <a:lnTo>
                    <a:pt x="85" y="131"/>
                  </a:lnTo>
                  <a:lnTo>
                    <a:pt x="0" y="130"/>
                  </a:lnTo>
                  <a:lnTo>
                    <a:pt x="67" y="19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6" name="Freeform 98"/>
            <p:cNvSpPr>
              <a:spLocks/>
            </p:cNvSpPr>
            <p:nvPr/>
          </p:nvSpPr>
          <p:spPr bwMode="auto">
            <a:xfrm>
              <a:off x="1089753" y="939645"/>
              <a:ext cx="890587" cy="529829"/>
            </a:xfrm>
            <a:custGeom>
              <a:avLst/>
              <a:gdLst>
                <a:gd name="T0" fmla="*/ 67 w 748"/>
                <a:gd name="T1" fmla="*/ 192 h 445"/>
                <a:gd name="T2" fmla="*/ 5 w 748"/>
                <a:gd name="T3" fmla="*/ 210 h 445"/>
                <a:gd name="T4" fmla="*/ 77 w 748"/>
                <a:gd name="T5" fmla="*/ 235 h 445"/>
                <a:gd name="T6" fmla="*/ 18 w 748"/>
                <a:gd name="T7" fmla="*/ 289 h 445"/>
                <a:gd name="T8" fmla="*/ 97 w 748"/>
                <a:gd name="T9" fmla="*/ 314 h 445"/>
                <a:gd name="T10" fmla="*/ 53 w 748"/>
                <a:gd name="T11" fmla="*/ 366 h 445"/>
                <a:gd name="T12" fmla="*/ 152 w 748"/>
                <a:gd name="T13" fmla="*/ 376 h 445"/>
                <a:gd name="T14" fmla="*/ 167 w 748"/>
                <a:gd name="T15" fmla="*/ 437 h 445"/>
                <a:gd name="T16" fmla="*/ 252 w 748"/>
                <a:gd name="T17" fmla="*/ 414 h 445"/>
                <a:gd name="T18" fmla="*/ 316 w 748"/>
                <a:gd name="T19" fmla="*/ 445 h 445"/>
                <a:gd name="T20" fmla="*/ 363 w 748"/>
                <a:gd name="T21" fmla="*/ 415 h 445"/>
                <a:gd name="T22" fmla="*/ 413 w 748"/>
                <a:gd name="T23" fmla="*/ 445 h 445"/>
                <a:gd name="T24" fmla="*/ 458 w 748"/>
                <a:gd name="T25" fmla="*/ 409 h 445"/>
                <a:gd name="T26" fmla="*/ 523 w 748"/>
                <a:gd name="T27" fmla="*/ 434 h 445"/>
                <a:gd name="T28" fmla="*/ 582 w 748"/>
                <a:gd name="T29" fmla="*/ 386 h 445"/>
                <a:gd name="T30" fmla="*/ 689 w 748"/>
                <a:gd name="T31" fmla="*/ 401 h 445"/>
                <a:gd name="T32" fmla="*/ 662 w 748"/>
                <a:gd name="T33" fmla="*/ 345 h 445"/>
                <a:gd name="T34" fmla="*/ 735 w 748"/>
                <a:gd name="T35" fmla="*/ 338 h 445"/>
                <a:gd name="T36" fmla="*/ 685 w 748"/>
                <a:gd name="T37" fmla="*/ 274 h 445"/>
                <a:gd name="T38" fmla="*/ 748 w 748"/>
                <a:gd name="T39" fmla="*/ 240 h 445"/>
                <a:gd name="T40" fmla="*/ 667 w 748"/>
                <a:gd name="T41" fmla="*/ 200 h 445"/>
                <a:gd name="T42" fmla="*/ 712 w 748"/>
                <a:gd name="T43" fmla="*/ 144 h 445"/>
                <a:gd name="T44" fmla="*/ 627 w 748"/>
                <a:gd name="T45" fmla="*/ 141 h 445"/>
                <a:gd name="T46" fmla="*/ 662 w 748"/>
                <a:gd name="T47" fmla="*/ 77 h 445"/>
                <a:gd name="T48" fmla="*/ 556 w 748"/>
                <a:gd name="T49" fmla="*/ 85 h 445"/>
                <a:gd name="T50" fmla="*/ 549 w 748"/>
                <a:gd name="T51" fmla="*/ 19 h 445"/>
                <a:gd name="T52" fmla="*/ 441 w 748"/>
                <a:gd name="T53" fmla="*/ 49 h 445"/>
                <a:gd name="T54" fmla="*/ 402 w 748"/>
                <a:gd name="T55" fmla="*/ 0 h 445"/>
                <a:gd name="T56" fmla="*/ 333 w 748"/>
                <a:gd name="T57" fmla="*/ 44 h 445"/>
                <a:gd name="T58" fmla="*/ 267 w 748"/>
                <a:gd name="T59" fmla="*/ 0 h 445"/>
                <a:gd name="T60" fmla="*/ 226 w 748"/>
                <a:gd name="T61" fmla="*/ 67 h 445"/>
                <a:gd name="T62" fmla="*/ 152 w 748"/>
                <a:gd name="T63" fmla="*/ 31 h 445"/>
                <a:gd name="T64" fmla="*/ 155 w 748"/>
                <a:gd name="T65" fmla="*/ 90 h 445"/>
                <a:gd name="T66" fmla="*/ 62 w 748"/>
                <a:gd name="T67" fmla="*/ 72 h 445"/>
                <a:gd name="T68" fmla="*/ 85 w 748"/>
                <a:gd name="T69" fmla="*/ 133 h 445"/>
                <a:gd name="T70" fmla="*/ 0 w 748"/>
                <a:gd name="T71" fmla="*/ 129 h 445"/>
                <a:gd name="T72" fmla="*/ 67 w 748"/>
                <a:gd name="T73" fmla="*/ 192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8"/>
                <a:gd name="T112" fmla="*/ 0 h 445"/>
                <a:gd name="T113" fmla="*/ 748 w 748"/>
                <a:gd name="T114" fmla="*/ 445 h 44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27" name="Rectangle 99"/>
            <p:cNvSpPr>
              <a:spLocks noChangeArrowheads="1"/>
            </p:cNvSpPr>
            <p:nvPr/>
          </p:nvSpPr>
          <p:spPr bwMode="auto">
            <a:xfrm>
              <a:off x="1358834" y="1067042"/>
              <a:ext cx="39113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Human</a:t>
              </a:r>
              <a:endParaRPr lang="en-US" altLang="zh-CN" sz="1800" dirty="0"/>
            </a:p>
          </p:txBody>
        </p:sp>
        <p:sp>
          <p:nvSpPr>
            <p:cNvPr id="128" name="Rectangle 100"/>
            <p:cNvSpPr>
              <a:spLocks noChangeArrowheads="1"/>
            </p:cNvSpPr>
            <p:nvPr/>
          </p:nvSpPr>
          <p:spPr bwMode="auto">
            <a:xfrm>
              <a:off x="1327878" y="1203964"/>
              <a:ext cx="46166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Thought</a:t>
              </a:r>
              <a:endParaRPr lang="en-US" altLang="zh-CN" sz="18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F10A6F-73FE-7944-B1FF-A8344B2B739A}"/>
              </a:ext>
            </a:extLst>
          </p:cNvPr>
          <p:cNvGrpSpPr/>
          <p:nvPr/>
        </p:nvGrpSpPr>
        <p:grpSpPr>
          <a:xfrm>
            <a:off x="966431" y="1399806"/>
            <a:ext cx="897731" cy="519112"/>
            <a:chOff x="6937555" y="2278857"/>
            <a:chExt cx="897731" cy="519112"/>
          </a:xfrm>
        </p:grpSpPr>
        <p:sp>
          <p:nvSpPr>
            <p:cNvPr id="136" name="Freeform 50">
              <a:extLst>
                <a:ext uri="{FF2B5EF4-FFF2-40B4-BE49-F238E27FC236}">
                  <a16:creationId xmlns:a16="http://schemas.microsoft.com/office/drawing/2014/main" id="{3353250F-0A54-4746-8BB7-69AF884D9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421" y="2347913"/>
              <a:ext cx="829865" cy="450056"/>
            </a:xfrm>
            <a:custGeom>
              <a:avLst/>
              <a:gdLst>
                <a:gd name="T0" fmla="*/ 64 w 697"/>
                <a:gd name="T1" fmla="*/ 162 h 378"/>
                <a:gd name="T2" fmla="*/ 5 w 697"/>
                <a:gd name="T3" fmla="*/ 179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2 h 378"/>
                <a:gd name="T12" fmla="*/ 142 w 697"/>
                <a:gd name="T13" fmla="*/ 319 h 378"/>
                <a:gd name="T14" fmla="*/ 157 w 697"/>
                <a:gd name="T15" fmla="*/ 371 h 378"/>
                <a:gd name="T16" fmla="*/ 237 w 697"/>
                <a:gd name="T17" fmla="*/ 351 h 378"/>
                <a:gd name="T18" fmla="*/ 294 w 697"/>
                <a:gd name="T19" fmla="*/ 378 h 378"/>
                <a:gd name="T20" fmla="*/ 340 w 697"/>
                <a:gd name="T21" fmla="*/ 353 h 378"/>
                <a:gd name="T22" fmla="*/ 387 w 697"/>
                <a:gd name="T23" fmla="*/ 378 h 378"/>
                <a:gd name="T24" fmla="*/ 426 w 697"/>
                <a:gd name="T25" fmla="*/ 348 h 378"/>
                <a:gd name="T26" fmla="*/ 488 w 697"/>
                <a:gd name="T27" fmla="*/ 368 h 378"/>
                <a:gd name="T28" fmla="*/ 542 w 697"/>
                <a:gd name="T29" fmla="*/ 328 h 378"/>
                <a:gd name="T30" fmla="*/ 644 w 697"/>
                <a:gd name="T31" fmla="*/ 340 h 378"/>
                <a:gd name="T32" fmla="*/ 617 w 697"/>
                <a:gd name="T33" fmla="*/ 292 h 378"/>
                <a:gd name="T34" fmla="*/ 688 w 697"/>
                <a:gd name="T35" fmla="*/ 287 h 378"/>
                <a:gd name="T36" fmla="*/ 640 w 697"/>
                <a:gd name="T37" fmla="*/ 233 h 378"/>
                <a:gd name="T38" fmla="*/ 697 w 697"/>
                <a:gd name="T39" fmla="*/ 204 h 378"/>
                <a:gd name="T40" fmla="*/ 624 w 697"/>
                <a:gd name="T41" fmla="*/ 169 h 378"/>
                <a:gd name="T42" fmla="*/ 665 w 697"/>
                <a:gd name="T43" fmla="*/ 121 h 378"/>
                <a:gd name="T44" fmla="*/ 586 w 697"/>
                <a:gd name="T45" fmla="*/ 120 h 378"/>
                <a:gd name="T46" fmla="*/ 617 w 697"/>
                <a:gd name="T47" fmla="*/ 66 h 378"/>
                <a:gd name="T48" fmla="*/ 518 w 697"/>
                <a:gd name="T49" fmla="*/ 72 h 378"/>
                <a:gd name="T50" fmla="*/ 513 w 697"/>
                <a:gd name="T51" fmla="*/ 16 h 378"/>
                <a:gd name="T52" fmla="*/ 412 w 697"/>
                <a:gd name="T53" fmla="*/ 41 h 378"/>
                <a:gd name="T54" fmla="*/ 376 w 697"/>
                <a:gd name="T55" fmla="*/ 0 h 378"/>
                <a:gd name="T56" fmla="*/ 310 w 697"/>
                <a:gd name="T57" fmla="*/ 38 h 378"/>
                <a:gd name="T58" fmla="*/ 248 w 697"/>
                <a:gd name="T59" fmla="*/ 0 h 378"/>
                <a:gd name="T60" fmla="*/ 211 w 697"/>
                <a:gd name="T61" fmla="*/ 56 h 378"/>
                <a:gd name="T62" fmla="*/ 142 w 697"/>
                <a:gd name="T63" fmla="*/ 26 h 378"/>
                <a:gd name="T64" fmla="*/ 145 w 697"/>
                <a:gd name="T65" fmla="*/ 75 h 378"/>
                <a:gd name="T66" fmla="*/ 57 w 697"/>
                <a:gd name="T67" fmla="*/ 62 h 378"/>
                <a:gd name="T68" fmla="*/ 80 w 697"/>
                <a:gd name="T69" fmla="*/ 112 h 378"/>
                <a:gd name="T70" fmla="*/ 0 w 697"/>
                <a:gd name="T71" fmla="*/ 110 h 378"/>
                <a:gd name="T72" fmla="*/ 64 w 697"/>
                <a:gd name="T73" fmla="*/ 162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4" y="162"/>
                  </a:moveTo>
                  <a:lnTo>
                    <a:pt x="5" y="179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2"/>
                  </a:lnTo>
                  <a:lnTo>
                    <a:pt x="142" y="319"/>
                  </a:lnTo>
                  <a:lnTo>
                    <a:pt x="157" y="371"/>
                  </a:lnTo>
                  <a:lnTo>
                    <a:pt x="237" y="351"/>
                  </a:lnTo>
                  <a:lnTo>
                    <a:pt x="294" y="378"/>
                  </a:lnTo>
                  <a:lnTo>
                    <a:pt x="340" y="353"/>
                  </a:lnTo>
                  <a:lnTo>
                    <a:pt x="387" y="378"/>
                  </a:lnTo>
                  <a:lnTo>
                    <a:pt x="426" y="348"/>
                  </a:lnTo>
                  <a:lnTo>
                    <a:pt x="488" y="368"/>
                  </a:lnTo>
                  <a:lnTo>
                    <a:pt x="542" y="328"/>
                  </a:lnTo>
                  <a:lnTo>
                    <a:pt x="644" y="340"/>
                  </a:lnTo>
                  <a:lnTo>
                    <a:pt x="617" y="292"/>
                  </a:lnTo>
                  <a:lnTo>
                    <a:pt x="688" y="287"/>
                  </a:lnTo>
                  <a:lnTo>
                    <a:pt x="640" y="233"/>
                  </a:lnTo>
                  <a:lnTo>
                    <a:pt x="697" y="204"/>
                  </a:lnTo>
                  <a:lnTo>
                    <a:pt x="624" y="169"/>
                  </a:lnTo>
                  <a:lnTo>
                    <a:pt x="665" y="121"/>
                  </a:lnTo>
                  <a:lnTo>
                    <a:pt x="586" y="120"/>
                  </a:lnTo>
                  <a:lnTo>
                    <a:pt x="617" y="66"/>
                  </a:lnTo>
                  <a:lnTo>
                    <a:pt x="518" y="72"/>
                  </a:lnTo>
                  <a:lnTo>
                    <a:pt x="513" y="16"/>
                  </a:lnTo>
                  <a:lnTo>
                    <a:pt x="412" y="41"/>
                  </a:lnTo>
                  <a:lnTo>
                    <a:pt x="376" y="0"/>
                  </a:lnTo>
                  <a:lnTo>
                    <a:pt x="310" y="38"/>
                  </a:lnTo>
                  <a:lnTo>
                    <a:pt x="248" y="0"/>
                  </a:lnTo>
                  <a:lnTo>
                    <a:pt x="211" y="56"/>
                  </a:lnTo>
                  <a:lnTo>
                    <a:pt x="142" y="26"/>
                  </a:lnTo>
                  <a:lnTo>
                    <a:pt x="145" y="75"/>
                  </a:lnTo>
                  <a:lnTo>
                    <a:pt x="57" y="62"/>
                  </a:lnTo>
                  <a:lnTo>
                    <a:pt x="80" y="112"/>
                  </a:lnTo>
                  <a:lnTo>
                    <a:pt x="0" y="110"/>
                  </a:lnTo>
                  <a:lnTo>
                    <a:pt x="64" y="162"/>
                  </a:lnTo>
                </a:path>
              </a:pathLst>
            </a:custGeom>
            <a:solidFill>
              <a:schemeClr val="tx1"/>
            </a:solidFill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7" name="Freeform 51">
              <a:extLst>
                <a:ext uri="{FF2B5EF4-FFF2-40B4-BE49-F238E27FC236}">
                  <a16:creationId xmlns:a16="http://schemas.microsoft.com/office/drawing/2014/main" id="{18D75B01-B894-3E40-8839-2C3DF9A90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7555" y="2278857"/>
              <a:ext cx="829865" cy="450056"/>
            </a:xfrm>
            <a:custGeom>
              <a:avLst/>
              <a:gdLst>
                <a:gd name="T0" fmla="*/ 62 w 697"/>
                <a:gd name="T1" fmla="*/ 163 h 378"/>
                <a:gd name="T2" fmla="*/ 5 w 697"/>
                <a:gd name="T3" fmla="*/ 178 h 378"/>
                <a:gd name="T4" fmla="*/ 72 w 697"/>
                <a:gd name="T5" fmla="*/ 199 h 378"/>
                <a:gd name="T6" fmla="*/ 18 w 697"/>
                <a:gd name="T7" fmla="*/ 245 h 378"/>
                <a:gd name="T8" fmla="*/ 90 w 697"/>
                <a:gd name="T9" fmla="*/ 266 h 378"/>
                <a:gd name="T10" fmla="*/ 49 w 697"/>
                <a:gd name="T11" fmla="*/ 311 h 378"/>
                <a:gd name="T12" fmla="*/ 142 w 697"/>
                <a:gd name="T13" fmla="*/ 319 h 378"/>
                <a:gd name="T14" fmla="*/ 155 w 697"/>
                <a:gd name="T15" fmla="*/ 370 h 378"/>
                <a:gd name="T16" fmla="*/ 235 w 697"/>
                <a:gd name="T17" fmla="*/ 352 h 378"/>
                <a:gd name="T18" fmla="*/ 294 w 697"/>
                <a:gd name="T19" fmla="*/ 378 h 378"/>
                <a:gd name="T20" fmla="*/ 340 w 697"/>
                <a:gd name="T21" fmla="*/ 352 h 378"/>
                <a:gd name="T22" fmla="*/ 385 w 697"/>
                <a:gd name="T23" fmla="*/ 378 h 378"/>
                <a:gd name="T24" fmla="*/ 426 w 697"/>
                <a:gd name="T25" fmla="*/ 347 h 378"/>
                <a:gd name="T26" fmla="*/ 487 w 697"/>
                <a:gd name="T27" fmla="*/ 368 h 378"/>
                <a:gd name="T28" fmla="*/ 542 w 697"/>
                <a:gd name="T29" fmla="*/ 327 h 378"/>
                <a:gd name="T30" fmla="*/ 643 w 697"/>
                <a:gd name="T31" fmla="*/ 340 h 378"/>
                <a:gd name="T32" fmla="*/ 617 w 697"/>
                <a:gd name="T33" fmla="*/ 293 h 378"/>
                <a:gd name="T34" fmla="*/ 686 w 697"/>
                <a:gd name="T35" fmla="*/ 288 h 378"/>
                <a:gd name="T36" fmla="*/ 638 w 697"/>
                <a:gd name="T37" fmla="*/ 234 h 378"/>
                <a:gd name="T38" fmla="*/ 697 w 697"/>
                <a:gd name="T39" fmla="*/ 202 h 378"/>
                <a:gd name="T40" fmla="*/ 622 w 697"/>
                <a:gd name="T41" fmla="*/ 170 h 378"/>
                <a:gd name="T42" fmla="*/ 665 w 697"/>
                <a:gd name="T43" fmla="*/ 122 h 378"/>
                <a:gd name="T44" fmla="*/ 586 w 697"/>
                <a:gd name="T45" fmla="*/ 120 h 378"/>
                <a:gd name="T46" fmla="*/ 617 w 697"/>
                <a:gd name="T47" fmla="*/ 64 h 378"/>
                <a:gd name="T48" fmla="*/ 518 w 697"/>
                <a:gd name="T49" fmla="*/ 73 h 378"/>
                <a:gd name="T50" fmla="*/ 511 w 697"/>
                <a:gd name="T51" fmla="*/ 17 h 378"/>
                <a:gd name="T52" fmla="*/ 411 w 697"/>
                <a:gd name="T53" fmla="*/ 41 h 378"/>
                <a:gd name="T54" fmla="*/ 374 w 697"/>
                <a:gd name="T55" fmla="*/ 0 h 378"/>
                <a:gd name="T56" fmla="*/ 310 w 697"/>
                <a:gd name="T57" fmla="*/ 36 h 378"/>
                <a:gd name="T58" fmla="*/ 248 w 697"/>
                <a:gd name="T59" fmla="*/ 0 h 378"/>
                <a:gd name="T60" fmla="*/ 209 w 697"/>
                <a:gd name="T61" fmla="*/ 56 h 378"/>
                <a:gd name="T62" fmla="*/ 142 w 697"/>
                <a:gd name="T63" fmla="*/ 27 h 378"/>
                <a:gd name="T64" fmla="*/ 144 w 697"/>
                <a:gd name="T65" fmla="*/ 76 h 378"/>
                <a:gd name="T66" fmla="*/ 57 w 697"/>
                <a:gd name="T67" fmla="*/ 61 h 378"/>
                <a:gd name="T68" fmla="*/ 78 w 697"/>
                <a:gd name="T69" fmla="*/ 112 h 378"/>
                <a:gd name="T70" fmla="*/ 0 w 697"/>
                <a:gd name="T71" fmla="*/ 110 h 378"/>
                <a:gd name="T72" fmla="*/ 62 w 697"/>
                <a:gd name="T73" fmla="*/ 163 h 37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97"/>
                <a:gd name="T112" fmla="*/ 0 h 378"/>
                <a:gd name="T113" fmla="*/ 697 w 697"/>
                <a:gd name="T114" fmla="*/ 378 h 37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97" h="378">
                  <a:moveTo>
                    <a:pt x="62" y="163"/>
                  </a:moveTo>
                  <a:lnTo>
                    <a:pt x="5" y="178"/>
                  </a:lnTo>
                  <a:lnTo>
                    <a:pt x="72" y="199"/>
                  </a:lnTo>
                  <a:lnTo>
                    <a:pt x="18" y="245"/>
                  </a:lnTo>
                  <a:lnTo>
                    <a:pt x="90" y="266"/>
                  </a:lnTo>
                  <a:lnTo>
                    <a:pt x="49" y="311"/>
                  </a:lnTo>
                  <a:lnTo>
                    <a:pt x="142" y="319"/>
                  </a:lnTo>
                  <a:lnTo>
                    <a:pt x="155" y="370"/>
                  </a:lnTo>
                  <a:lnTo>
                    <a:pt x="235" y="352"/>
                  </a:lnTo>
                  <a:lnTo>
                    <a:pt x="294" y="378"/>
                  </a:lnTo>
                  <a:lnTo>
                    <a:pt x="340" y="352"/>
                  </a:lnTo>
                  <a:lnTo>
                    <a:pt x="385" y="378"/>
                  </a:lnTo>
                  <a:lnTo>
                    <a:pt x="426" y="347"/>
                  </a:lnTo>
                  <a:lnTo>
                    <a:pt x="487" y="368"/>
                  </a:lnTo>
                  <a:lnTo>
                    <a:pt x="542" y="327"/>
                  </a:lnTo>
                  <a:lnTo>
                    <a:pt x="643" y="340"/>
                  </a:lnTo>
                  <a:lnTo>
                    <a:pt x="617" y="293"/>
                  </a:lnTo>
                  <a:lnTo>
                    <a:pt x="686" y="288"/>
                  </a:lnTo>
                  <a:lnTo>
                    <a:pt x="638" y="234"/>
                  </a:lnTo>
                  <a:lnTo>
                    <a:pt x="697" y="202"/>
                  </a:lnTo>
                  <a:lnTo>
                    <a:pt x="622" y="170"/>
                  </a:lnTo>
                  <a:lnTo>
                    <a:pt x="665" y="122"/>
                  </a:lnTo>
                  <a:lnTo>
                    <a:pt x="586" y="120"/>
                  </a:lnTo>
                  <a:lnTo>
                    <a:pt x="617" y="64"/>
                  </a:lnTo>
                  <a:lnTo>
                    <a:pt x="518" y="73"/>
                  </a:lnTo>
                  <a:lnTo>
                    <a:pt x="511" y="17"/>
                  </a:lnTo>
                  <a:lnTo>
                    <a:pt x="411" y="41"/>
                  </a:lnTo>
                  <a:lnTo>
                    <a:pt x="374" y="0"/>
                  </a:lnTo>
                  <a:lnTo>
                    <a:pt x="310" y="36"/>
                  </a:lnTo>
                  <a:lnTo>
                    <a:pt x="248" y="0"/>
                  </a:lnTo>
                  <a:lnTo>
                    <a:pt x="209" y="56"/>
                  </a:lnTo>
                  <a:lnTo>
                    <a:pt x="142" y="27"/>
                  </a:lnTo>
                  <a:lnTo>
                    <a:pt x="144" y="76"/>
                  </a:lnTo>
                  <a:lnTo>
                    <a:pt x="57" y="61"/>
                  </a:lnTo>
                  <a:lnTo>
                    <a:pt x="78" y="112"/>
                  </a:lnTo>
                  <a:lnTo>
                    <a:pt x="0" y="110"/>
                  </a:lnTo>
                  <a:lnTo>
                    <a:pt x="62" y="163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975"/>
            </a:p>
          </p:txBody>
        </p:sp>
        <p:sp>
          <p:nvSpPr>
            <p:cNvPr id="138" name="Rectangle 52">
              <a:extLst>
                <a:ext uri="{FF2B5EF4-FFF2-40B4-BE49-F238E27FC236}">
                  <a16:creationId xmlns:a16="http://schemas.microsoft.com/office/drawing/2014/main" id="{92C62CD0-425B-7E47-AF51-46B9BABCD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439" y="2433638"/>
              <a:ext cx="43601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900" dirty="0">
                  <a:solidFill>
                    <a:srgbClr val="000000"/>
                  </a:solidFill>
                </a:rPr>
                <a:t>Physics</a:t>
              </a:r>
              <a:endParaRPr lang="en-US" altLang="zh-CN" sz="1800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F55EB58-DB0E-8749-99ED-3284824ABC75}"/>
              </a:ext>
            </a:extLst>
          </p:cNvPr>
          <p:cNvSpPr/>
          <p:nvPr/>
        </p:nvSpPr>
        <p:spPr>
          <a:xfrm>
            <a:off x="7333515" y="2850071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10-11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280EC-EE38-5B40-AD9F-E01E60D85A27}"/>
              </a:ext>
            </a:extLst>
          </p:cNvPr>
          <p:cNvSpPr/>
          <p:nvPr/>
        </p:nvSpPr>
        <p:spPr>
          <a:xfrm>
            <a:off x="8048265" y="1901143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500" b="1" dirty="0">
                <a:solidFill>
                  <a:sysClr val="windowText" lastClr="000000"/>
                </a:solidFill>
              </a:rPr>
              <a:t>Compiler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876AB4E-DAE9-3048-97FF-5EA8C0E9E98F}"/>
              </a:ext>
            </a:extLst>
          </p:cNvPr>
          <p:cNvSpPr/>
          <p:nvPr/>
        </p:nvSpPr>
        <p:spPr>
          <a:xfrm>
            <a:off x="6235250" y="3690493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9-12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57AB945A-B280-BB41-A106-EA95CF67BDBA}"/>
              </a:ext>
            </a:extLst>
          </p:cNvPr>
          <p:cNvSpPr/>
          <p:nvPr/>
        </p:nvSpPr>
        <p:spPr>
          <a:xfrm>
            <a:off x="5229308" y="3048808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 dirty="0">
                <a:solidFill>
                  <a:sysClr val="windowText" lastClr="000000"/>
                </a:solidFill>
              </a:rPr>
              <a:t>VM Translator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BC9F422-A295-D44F-9C6C-1B3E4B27BB22}"/>
              </a:ext>
            </a:extLst>
          </p:cNvPr>
          <p:cNvSpPr/>
          <p:nvPr/>
        </p:nvSpPr>
        <p:spPr>
          <a:xfrm>
            <a:off x="5170112" y="4311637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7-8</a:t>
            </a:r>
          </a:p>
        </p:txBody>
      </p:sp>
      <p:grpSp>
        <p:nvGrpSpPr>
          <p:cNvPr id="143" name="Group 10">
            <a:extLst>
              <a:ext uri="{FF2B5EF4-FFF2-40B4-BE49-F238E27FC236}">
                <a16:creationId xmlns:a16="http://schemas.microsoft.com/office/drawing/2014/main" id="{9DFEA64B-A198-AB45-BEEF-5B4F3A047CA1}"/>
              </a:ext>
            </a:extLst>
          </p:cNvPr>
          <p:cNvGrpSpPr>
            <a:grpSpLocks/>
          </p:cNvGrpSpPr>
          <p:nvPr/>
        </p:nvGrpSpPr>
        <p:grpSpPr bwMode="auto">
          <a:xfrm>
            <a:off x="7134462" y="2003953"/>
            <a:ext cx="896541" cy="763191"/>
            <a:chOff x="1752" y="778"/>
            <a:chExt cx="753" cy="641"/>
          </a:xfrm>
        </p:grpSpPr>
        <p:sp>
          <p:nvSpPr>
            <p:cNvPr id="144" name="Rectangle 11">
              <a:extLst>
                <a:ext uri="{FF2B5EF4-FFF2-40B4-BE49-F238E27FC236}">
                  <a16:creationId xmlns:a16="http://schemas.microsoft.com/office/drawing/2014/main" id="{1F2C8DD7-E421-BC41-840B-5F0698B93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933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b="0" dirty="0">
                  <a:solidFill>
                    <a:srgbClr val="7030A0"/>
                  </a:solidFill>
                </a:rPr>
                <a:t>High Level Language</a:t>
              </a:r>
            </a:p>
          </p:txBody>
        </p:sp>
        <p:sp>
          <p:nvSpPr>
            <p:cNvPr id="148" name="Rectangle 15">
              <a:extLst>
                <a:ext uri="{FF2B5EF4-FFF2-40B4-BE49-F238E27FC236}">
                  <a16:creationId xmlns:a16="http://schemas.microsoft.com/office/drawing/2014/main" id="{045FEDE4-B116-C14D-A4F2-4A903BB25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778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7</a:t>
              </a:r>
            </a:p>
          </p:txBody>
        </p:sp>
      </p:grpSp>
      <p:grpSp>
        <p:nvGrpSpPr>
          <p:cNvPr id="150" name="Group 10">
            <a:extLst>
              <a:ext uri="{FF2B5EF4-FFF2-40B4-BE49-F238E27FC236}">
                <a16:creationId xmlns:a16="http://schemas.microsoft.com/office/drawing/2014/main" id="{1B138425-E08D-DE4D-B2DF-54EBEF67F7A0}"/>
              </a:ext>
            </a:extLst>
          </p:cNvPr>
          <p:cNvGrpSpPr>
            <a:grpSpLocks/>
          </p:cNvGrpSpPr>
          <p:nvPr/>
        </p:nvGrpSpPr>
        <p:grpSpPr bwMode="auto">
          <a:xfrm>
            <a:off x="4034997" y="1398095"/>
            <a:ext cx="1295402" cy="763191"/>
            <a:chOff x="1752" y="778"/>
            <a:chExt cx="1088" cy="641"/>
          </a:xfrm>
        </p:grpSpPr>
        <p:sp>
          <p:nvSpPr>
            <p:cNvPr id="151" name="Rectangle 11">
              <a:extLst>
                <a:ext uri="{FF2B5EF4-FFF2-40B4-BE49-F238E27FC236}">
                  <a16:creationId xmlns:a16="http://schemas.microsoft.com/office/drawing/2014/main" id="{74128D6F-9EE1-F24E-AA73-2823AD66E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933"/>
              <a:ext cx="1088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500" b="0" dirty="0">
                  <a:solidFill>
                    <a:srgbClr val="7030A0"/>
                  </a:solidFill>
                </a:rPr>
                <a:t>Operating System</a:t>
              </a:r>
            </a:p>
          </p:txBody>
        </p:sp>
        <p:sp>
          <p:nvSpPr>
            <p:cNvPr id="153" name="Rectangle 15">
              <a:extLst>
                <a:ext uri="{FF2B5EF4-FFF2-40B4-BE49-F238E27FC236}">
                  <a16:creationId xmlns:a16="http://schemas.microsoft.com/office/drawing/2014/main" id="{CD9D8527-2CB0-7C41-8C68-A667B3C17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778"/>
              <a:ext cx="1088" cy="16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700" b="0" dirty="0"/>
                <a:t>Human Machine Interfaces</a:t>
              </a:r>
            </a:p>
          </p:txBody>
        </p:sp>
      </p:grpSp>
      <p:grpSp>
        <p:nvGrpSpPr>
          <p:cNvPr id="155" name="Group 10">
            <a:extLst>
              <a:ext uri="{FF2B5EF4-FFF2-40B4-BE49-F238E27FC236}">
                <a16:creationId xmlns:a16="http://schemas.microsoft.com/office/drawing/2014/main" id="{6AEFC856-E094-0C47-BD4C-BBAC38B21AF8}"/>
              </a:ext>
            </a:extLst>
          </p:cNvPr>
          <p:cNvGrpSpPr>
            <a:grpSpLocks/>
          </p:cNvGrpSpPr>
          <p:nvPr/>
        </p:nvGrpSpPr>
        <p:grpSpPr bwMode="auto">
          <a:xfrm>
            <a:off x="6396362" y="2827217"/>
            <a:ext cx="896542" cy="763191"/>
            <a:chOff x="1752" y="778"/>
            <a:chExt cx="753" cy="641"/>
          </a:xfrm>
        </p:grpSpPr>
        <p:sp>
          <p:nvSpPr>
            <p:cNvPr id="156" name="Rectangle 11">
              <a:extLst>
                <a:ext uri="{FF2B5EF4-FFF2-40B4-BE49-F238E27FC236}">
                  <a16:creationId xmlns:a16="http://schemas.microsoft.com/office/drawing/2014/main" id="{9262D663-6AF2-A84C-B6F0-E9626D9A9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933"/>
              <a:ext cx="753" cy="486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>
                  <a:solidFill>
                    <a:srgbClr val="7030A0"/>
                  </a:solidFill>
                </a:rPr>
                <a:t>User Defined Applications</a:t>
              </a:r>
            </a:p>
          </p:txBody>
        </p:sp>
        <p:sp>
          <p:nvSpPr>
            <p:cNvPr id="158" name="Rectangle 15">
              <a:extLst>
                <a:ext uri="{FF2B5EF4-FFF2-40B4-BE49-F238E27FC236}">
                  <a16:creationId xmlns:a16="http://schemas.microsoft.com/office/drawing/2014/main" id="{C3D1E474-0555-6F47-8C60-5BD3DCD44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778"/>
              <a:ext cx="753" cy="1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050" b="0" dirty="0"/>
                <a:t>Layer 6</a:t>
              </a:r>
            </a:p>
          </p:txBody>
        </p:sp>
      </p:grpSp>
      <p:sp>
        <p:nvSpPr>
          <p:cNvPr id="160" name="Oval 159">
            <a:extLst>
              <a:ext uri="{FF2B5EF4-FFF2-40B4-BE49-F238E27FC236}">
                <a16:creationId xmlns:a16="http://schemas.microsoft.com/office/drawing/2014/main" id="{127EA1FB-071F-D348-BCB6-BE52CD68B9F9}"/>
              </a:ext>
            </a:extLst>
          </p:cNvPr>
          <p:cNvSpPr/>
          <p:nvPr/>
        </p:nvSpPr>
        <p:spPr>
          <a:xfrm>
            <a:off x="3007282" y="4349818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6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E47D8BE-8386-AD42-8FFC-1E0EA79C1ADA}"/>
              </a:ext>
            </a:extLst>
          </p:cNvPr>
          <p:cNvSpPr/>
          <p:nvPr/>
        </p:nvSpPr>
        <p:spPr>
          <a:xfrm>
            <a:off x="1774587" y="3706563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4-5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92EC880-7E5B-3B4A-BCE2-DBDD45B59356}"/>
              </a:ext>
            </a:extLst>
          </p:cNvPr>
          <p:cNvSpPr/>
          <p:nvPr/>
        </p:nvSpPr>
        <p:spPr>
          <a:xfrm>
            <a:off x="1704686" y="4054449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 dirty="0">
                <a:solidFill>
                  <a:sysClr val="windowText" lastClr="000000"/>
                </a:solidFill>
              </a:rPr>
              <a:t>Computer Architecture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8161015-B504-0D4C-A625-14A4E6BCB079}"/>
              </a:ext>
            </a:extLst>
          </p:cNvPr>
          <p:cNvSpPr/>
          <p:nvPr/>
        </p:nvSpPr>
        <p:spPr>
          <a:xfrm>
            <a:off x="41887" y="1901143"/>
            <a:ext cx="878267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900" b="1" dirty="0">
                <a:solidFill>
                  <a:sysClr val="windowText" lastClr="000000"/>
                </a:solidFill>
              </a:rPr>
              <a:t>Electrical Engineering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0E0BE7F-82DF-EE4C-8E4E-8C107126B9C3}"/>
              </a:ext>
            </a:extLst>
          </p:cNvPr>
          <p:cNvSpPr/>
          <p:nvPr/>
        </p:nvSpPr>
        <p:spPr>
          <a:xfrm>
            <a:off x="773417" y="2850071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1-3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6736B86-76E0-524B-B672-2C669950D8EF}"/>
              </a:ext>
            </a:extLst>
          </p:cNvPr>
          <p:cNvSpPr/>
          <p:nvPr/>
        </p:nvSpPr>
        <p:spPr>
          <a:xfrm>
            <a:off x="415891" y="3316412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>
                <a:solidFill>
                  <a:sysClr val="windowText" lastClr="000000"/>
                </a:solidFill>
              </a:rPr>
              <a:t>Logics</a:t>
            </a:r>
            <a:r>
              <a:rPr lang="en-US" sz="1000" b="1" dirty="0">
                <a:solidFill>
                  <a:sysClr val="windowText" lastClr="000000"/>
                </a:solidFill>
              </a:rPr>
              <a:t> and Arithmetic</a:t>
            </a:r>
            <a:endParaRPr lang="en-TW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6A59E93-53F3-664F-A55D-BE21FA6925EA}"/>
              </a:ext>
            </a:extLst>
          </p:cNvPr>
          <p:cNvSpPr/>
          <p:nvPr/>
        </p:nvSpPr>
        <p:spPr>
          <a:xfrm>
            <a:off x="7394416" y="3098072"/>
            <a:ext cx="1355987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Knowledge Representation</a:t>
            </a:r>
            <a:endParaRPr lang="en-TW" sz="1000" b="1" dirty="0">
              <a:solidFill>
                <a:sysClr val="windowText" lastClr="000000"/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675153C-5EC4-774C-ACB5-615E30215642}"/>
              </a:ext>
            </a:extLst>
          </p:cNvPr>
          <p:cNvSpPr/>
          <p:nvPr/>
        </p:nvSpPr>
        <p:spPr>
          <a:xfrm>
            <a:off x="4153032" y="2229038"/>
            <a:ext cx="104138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00" b="1" dirty="0">
                <a:solidFill>
                  <a:srgbClr val="FF0000"/>
                </a:solidFill>
              </a:rPr>
              <a:t>Systems Design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5D17BF6A-688C-DB4A-B605-2B2B041D4A43}"/>
              </a:ext>
            </a:extLst>
          </p:cNvPr>
          <p:cNvSpPr/>
          <p:nvPr/>
        </p:nvSpPr>
        <p:spPr>
          <a:xfrm>
            <a:off x="4064340" y="2527616"/>
            <a:ext cx="1218766" cy="1845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700" b="1" dirty="0">
                <a:solidFill>
                  <a:sysClr val="windowText" lastClr="000000"/>
                </a:solidFill>
              </a:rPr>
              <a:t>Chapter </a:t>
            </a:r>
            <a:r>
              <a:rPr lang="en-US" altLang="zh-CN" sz="700" b="1" dirty="0">
                <a:solidFill>
                  <a:sysClr val="windowText" lastClr="000000"/>
                </a:solidFill>
              </a:rPr>
              <a:t>13-</a:t>
            </a:r>
            <a:r>
              <a:rPr lang="en-TW" sz="700" b="1" dirty="0">
                <a:solidFill>
                  <a:sysClr val="windowText" lastClr="000000"/>
                </a:solidFill>
              </a:rPr>
              <a:t>1</a:t>
            </a:r>
            <a:r>
              <a:rPr lang="en-US" altLang="zh-CN" sz="700" b="1" dirty="0">
                <a:solidFill>
                  <a:sysClr val="windowText" lastClr="000000"/>
                </a:solidFill>
              </a:rPr>
              <a:t>5</a:t>
            </a:r>
            <a:endParaRPr lang="en-TW" sz="700" b="1" dirty="0">
              <a:solidFill>
                <a:sysClr val="windowText" lastClr="00000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2CF05F-FF07-D646-B68E-944DD37CA483}"/>
              </a:ext>
            </a:extLst>
          </p:cNvPr>
          <p:cNvSpPr/>
          <p:nvPr/>
        </p:nvSpPr>
        <p:spPr>
          <a:xfrm>
            <a:off x="6532477" y="3938547"/>
            <a:ext cx="1295052" cy="257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Product/Service </a:t>
            </a:r>
            <a:r>
              <a:rPr lang="en-TW" sz="1000" b="1">
                <a:solidFill>
                  <a:srgbClr val="FF0000"/>
                </a:solidFill>
              </a:rPr>
              <a:t>Design</a:t>
            </a:r>
            <a:endParaRPr lang="en-TW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75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Universal Component and Unitary Computation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E93E41F-2ADE-5D4C-A96A-5B0A0B339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" y="922149"/>
            <a:ext cx="4696141" cy="3004734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158CED58-213A-1E42-9DB7-2D58FB189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742" y="1689315"/>
            <a:ext cx="4260135" cy="27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Representing Knowledge as Domain-Specific Languages (DSL)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77CA7-A899-F14C-A756-6B2CE35A72E6}"/>
              </a:ext>
            </a:extLst>
          </p:cNvPr>
          <p:cNvSpPr txBox="1"/>
          <p:nvPr/>
        </p:nvSpPr>
        <p:spPr>
          <a:xfrm>
            <a:off x="7145620" y="1962626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DevOps/CICD for Process Management</a:t>
            </a:r>
          </a:p>
          <a:p>
            <a:r>
              <a:rPr lang="en-US" sz="600" dirty="0">
                <a:solidFill>
                  <a:srgbClr val="FF0000"/>
                </a:solidFill>
              </a:rPr>
              <a:t>P</a:t>
            </a:r>
            <a:r>
              <a:rPr lang="en-TW" sz="600" dirty="0">
                <a:solidFill>
                  <a:srgbClr val="FF0000"/>
                </a:solidFill>
              </a:rPr>
              <a:t>rocess(User Behavior) Data, </a:t>
            </a:r>
          </a:p>
          <a:p>
            <a:r>
              <a:rPr lang="en-TW" sz="600" dirty="0">
                <a:solidFill>
                  <a:srgbClr val="FF0000"/>
                </a:solidFill>
              </a:rPr>
              <a:t>Publishable Data (managed by participants)</a:t>
            </a:r>
          </a:p>
          <a:p>
            <a:r>
              <a:rPr lang="en-TW" sz="600" dirty="0">
                <a:solidFill>
                  <a:srgbClr val="FF0000"/>
                </a:solidFill>
              </a:rPr>
              <a:t>Meta Data (formats or content 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5C17C-C484-2B48-8C03-FF861AD2DA93}"/>
              </a:ext>
            </a:extLst>
          </p:cNvPr>
          <p:cNvSpPr txBox="1"/>
          <p:nvPr/>
        </p:nvSpPr>
        <p:spPr>
          <a:xfrm>
            <a:off x="3284682" y="1469069"/>
            <a:ext cx="3201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Utilizing Computing Science to define </a:t>
            </a:r>
          </a:p>
          <a:p>
            <a:r>
              <a:rPr lang="en-US" dirty="0">
                <a:solidFill>
                  <a:srgbClr val="FF0000"/>
                </a:solidFill>
              </a:rPr>
              <a:t>Vocabulary</a:t>
            </a:r>
            <a:r>
              <a:rPr lang="en-TW" dirty="0">
                <a:solidFill>
                  <a:srgbClr val="FF0000"/>
                </a:solidFill>
              </a:rPr>
              <a:t>, </a:t>
            </a:r>
          </a:p>
          <a:p>
            <a:r>
              <a:rPr lang="en-TW" dirty="0">
                <a:solidFill>
                  <a:srgbClr val="FF0000"/>
                </a:solidFill>
              </a:rPr>
              <a:t>Syntactical Rules</a:t>
            </a:r>
          </a:p>
          <a:p>
            <a:r>
              <a:rPr lang="en-TW" dirty="0">
                <a:solidFill>
                  <a:srgbClr val="FF0000"/>
                </a:solidFill>
              </a:rPr>
              <a:t>Pragmatic Use Cases</a:t>
            </a:r>
            <a:r>
              <a:rPr lang="en-TW" dirty="0">
                <a:solidFill>
                  <a:schemeClr val="tx1"/>
                </a:solidFill>
              </a:rPr>
              <a:t> of the DSLs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21C3BFA-1467-E848-BFED-860841BC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389" y="1274387"/>
            <a:ext cx="1348069" cy="76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D7640-6ED9-2748-9F61-9E2DDBBD8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146E10E1-0A8D-EC48-BAF7-A8AE36A58E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73798"/>
              </p:ext>
            </p:extLst>
          </p:nvPr>
        </p:nvGraphicFramePr>
        <p:xfrm>
          <a:off x="151328" y="2594814"/>
          <a:ext cx="1818786" cy="8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8" name="VISIO" r:id="rId6" imgW="27133550" imgH="19538950" progId="Visio.Drawing.6">
                  <p:embed/>
                </p:oleObj>
              </mc:Choice>
              <mc:Fallback>
                <p:oleObj name="VISIO" r:id="rId6" imgW="27133550" imgH="19538950" progId="Visio.Drawing.6">
                  <p:embed/>
                  <p:pic>
                    <p:nvPicPr>
                      <p:cNvPr id="21506" name="Object 2">
                        <a:extLst>
                          <a:ext uri="{FF2B5EF4-FFF2-40B4-BE49-F238E27FC236}">
                            <a16:creationId xmlns:a16="http://schemas.microsoft.com/office/drawing/2014/main" id="{B0885ADE-2104-F345-980A-C181487A4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5993"/>
                      <a:stretch>
                        <a:fillRect/>
                      </a:stretch>
                    </p:blipFill>
                    <p:spPr bwMode="auto">
                      <a:xfrm>
                        <a:off x="151328" y="2594814"/>
                        <a:ext cx="1818786" cy="84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5E639C0-3A8D-D041-BD77-ADF5A72626A0}"/>
              </a:ext>
            </a:extLst>
          </p:cNvPr>
          <p:cNvSpPr txBox="1"/>
          <p:nvPr/>
        </p:nvSpPr>
        <p:spPr>
          <a:xfrm>
            <a:off x="86388" y="4024967"/>
            <a:ext cx="212429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Hardware Description Language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Circuit Diagrams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HDL/Verilog</a:t>
            </a:r>
            <a:endParaRPr lang="en-TW" sz="105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E2B89-C283-EF43-B8BE-10CB1407A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1081" y="2501622"/>
            <a:ext cx="1625445" cy="11285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196EB-83DB-BC48-AD85-A6B66B34B08D}"/>
              </a:ext>
            </a:extLst>
          </p:cNvPr>
          <p:cNvSpPr txBox="1"/>
          <p:nvPr/>
        </p:nvSpPr>
        <p:spPr>
          <a:xfrm>
            <a:off x="2257100" y="3996278"/>
            <a:ext cx="143340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Low Level Language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Machine Code</a:t>
            </a:r>
          </a:p>
          <a:p>
            <a:r>
              <a:rPr lang="en-US" sz="1050" dirty="0">
                <a:solidFill>
                  <a:srgbClr val="FF0000"/>
                </a:solidFill>
              </a:rPr>
              <a:t>Assembly</a:t>
            </a:r>
            <a:endParaRPr lang="en-TW" sz="105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24587-56FD-BB45-8D24-37E8EBBCEB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493" y="2423176"/>
            <a:ext cx="2506494" cy="1185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A4CF22-3E7B-F04C-90CD-B84B11D02926}"/>
              </a:ext>
            </a:extLst>
          </p:cNvPr>
          <p:cNvSpPr txBox="1"/>
          <p:nvPr/>
        </p:nvSpPr>
        <p:spPr>
          <a:xfrm>
            <a:off x="4646846" y="3993453"/>
            <a:ext cx="117371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Stack-based VM</a:t>
            </a:r>
          </a:p>
          <a:p>
            <a:r>
              <a:rPr lang="en-US" sz="1050" dirty="0">
                <a:solidFill>
                  <a:srgbClr val="FF0000"/>
                </a:solidFill>
              </a:rPr>
              <a:t>Web Assembly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Java VM</a:t>
            </a:r>
            <a:endParaRPr lang="en-TW" sz="1050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DCA63-A35E-ED40-95D5-A2E0E80276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9128" y="2501622"/>
            <a:ext cx="2386856" cy="1106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3DFE44-5885-4C4D-B25B-E70F083C01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757" y="1425526"/>
            <a:ext cx="1272143" cy="954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3F85E4-3B68-464C-BBAA-697C849AA26D}"/>
              </a:ext>
            </a:extLst>
          </p:cNvPr>
          <p:cNvSpPr txBox="1"/>
          <p:nvPr/>
        </p:nvSpPr>
        <p:spPr>
          <a:xfrm>
            <a:off x="7211563" y="3993452"/>
            <a:ext cx="153118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High Level Languages</a:t>
            </a:r>
          </a:p>
          <a:p>
            <a:r>
              <a:rPr lang="en-US" sz="1050" dirty="0">
                <a:solidFill>
                  <a:srgbClr val="FF0000"/>
                </a:solidFill>
              </a:rPr>
              <a:t>C</a:t>
            </a:r>
          </a:p>
          <a:p>
            <a:r>
              <a:rPr lang="en-US" sz="1050" dirty="0">
                <a:solidFill>
                  <a:srgbClr val="FF0000"/>
                </a:solidFill>
              </a:rPr>
              <a:t>Python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Java</a:t>
            </a:r>
          </a:p>
          <a:p>
            <a:r>
              <a:rPr lang="en-US" sz="1050" dirty="0">
                <a:solidFill>
                  <a:srgbClr val="FF0000"/>
                </a:solidFill>
              </a:rPr>
              <a:t>JavaScript</a:t>
            </a:r>
          </a:p>
          <a:p>
            <a:r>
              <a:rPr lang="en-US" sz="1050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0128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The Systems Design Aspect </a:t>
            </a:r>
            <a:r>
              <a:rPr lang="en-US" altLang="zh-CN" sz="2400" dirty="0">
                <a:latin typeface="Arial" panose="020B0604020202020204" pitchFamily="34" charset="0"/>
                <a:hlinkClick r:id="rId3"/>
              </a:rPr>
              <a:t>nand2tetris.org/papers.php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136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87762"/>
            <a:ext cx="5742385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21" y="2195570"/>
            <a:ext cx="4886325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2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8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845820" y="331657"/>
            <a:ext cx="3939540" cy="3554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738676" y="4401718"/>
            <a:ext cx="2057400" cy="273844"/>
          </a:xfrm>
        </p:spPr>
        <p:txBody>
          <a:bodyPr vert="horz" lIns="68580" tIns="34290" rIns="68580" bIns="34290" rtlCol="0" anchor="ctr"/>
          <a:lstStyle/>
          <a:p>
            <a:fld id="{34F1E86F-CBF7-4DF7-824A-AB405C555AAE}" type="slidenum">
              <a:rPr lang="zh-CN" altLang="en-US" sz="2400">
                <a:solidFill>
                  <a:prstClr val="white"/>
                </a:solidFill>
              </a:rPr>
              <a:pPr/>
              <a:t>20</a:t>
            </a:fld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2480" y="343128"/>
            <a:ext cx="40462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模块化项目 </a:t>
            </a:r>
            <a:r>
              <a:rPr lang="en-US" altLang="zh-CN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自动检验工具</a:t>
            </a: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350">
              <a:solidFill>
                <a:prstClr val="black"/>
              </a:solidFill>
              <a:latin typeface="等线"/>
              <a:ea typeface="等线" charset="-122"/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780454"/>
            <a:ext cx="3819525" cy="276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84" y="3343909"/>
            <a:ext cx="2060972" cy="149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34" y="2386607"/>
            <a:ext cx="3433763" cy="248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82" y="752761"/>
            <a:ext cx="3738563" cy="270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50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85" y="1383506"/>
            <a:ext cx="20288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5588624" y="3759995"/>
            <a:ext cx="23006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Bertrand Meyer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Design by Contract</a:t>
            </a:r>
          </a:p>
        </p:txBody>
      </p:sp>
      <p:pic>
        <p:nvPicPr>
          <p:cNvPr id="8192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" b="12131"/>
          <a:stretch>
            <a:fillRect/>
          </a:stretch>
        </p:blipFill>
        <p:spPr bwMode="auto">
          <a:xfrm>
            <a:off x="1294211" y="1383508"/>
            <a:ext cx="1944290" cy="227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TextBox 7"/>
          <p:cNvSpPr txBox="1">
            <a:spLocks noChangeArrowheads="1"/>
          </p:cNvSpPr>
          <p:nvPr/>
        </p:nvSpPr>
        <p:spPr bwMode="auto">
          <a:xfrm>
            <a:off x="1254821" y="3813573"/>
            <a:ext cx="20099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George Boole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Boolean Algebra</a:t>
            </a:r>
          </a:p>
        </p:txBody>
      </p:sp>
      <p:pic>
        <p:nvPicPr>
          <p:cNvPr id="8192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05" y="1383506"/>
            <a:ext cx="1806178" cy="226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7" name="TextBox 9"/>
          <p:cNvSpPr txBox="1">
            <a:spLocks noChangeArrowheads="1"/>
          </p:cNvSpPr>
          <p:nvPr/>
        </p:nvSpPr>
        <p:spPr bwMode="auto">
          <a:xfrm>
            <a:off x="3404368" y="3813573"/>
            <a:ext cx="210666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>
                <a:solidFill>
                  <a:prstClr val="black"/>
                </a:solidFill>
              </a:rPr>
              <a:t>Claude Shannon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i="1">
                <a:solidFill>
                  <a:prstClr val="black"/>
                </a:solidFill>
              </a:rPr>
              <a:t>A Symbolic Analysis of Relay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i="1">
                <a:solidFill>
                  <a:prstClr val="black"/>
                </a:solidFill>
              </a:rPr>
              <a:t>and Switching Circuits</a:t>
            </a:r>
            <a:endParaRPr lang="en-US" altLang="zh-CN" sz="1050">
              <a:solidFill>
                <a:prstClr val="black"/>
              </a:solidFill>
            </a:endParaRPr>
          </a:p>
        </p:txBody>
      </p:sp>
      <p:sp>
        <p:nvSpPr>
          <p:cNvPr id="17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Three Giants in the History of Computation</a:t>
            </a:r>
            <a:endParaRPr lang="zh-CN" altLang="en-US" sz="135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784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Name Space Management in File Systems, Network, Wiki</a:t>
            </a:r>
            <a:endParaRPr lang="zh-CN" altLang="en-US" sz="135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C079C-16F9-5348-8B81-5F3DB60A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4224565"/>
            <a:ext cx="22352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611A-A510-1E48-A191-FBA0B432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0" y="936783"/>
            <a:ext cx="2489856" cy="3115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ADACA-FF5F-8F48-979A-8081D0E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215" y="936783"/>
            <a:ext cx="2075570" cy="31156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2C321F-CE46-1848-8240-45FDA19FD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347" y="936783"/>
            <a:ext cx="2061687" cy="31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1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09" name="Group 13">
            <a:extLst>
              <a:ext uri="{FF2B5EF4-FFF2-40B4-BE49-F238E27FC236}">
                <a16:creationId xmlns:a16="http://schemas.microsoft.com/office/drawing/2014/main" id="{A76B3792-AF56-564A-B482-5590F2C0F3E6}"/>
              </a:ext>
            </a:extLst>
          </p:cNvPr>
          <p:cNvGrpSpPr>
            <a:grpSpLocks/>
          </p:cNvGrpSpPr>
          <p:nvPr/>
        </p:nvGrpSpPr>
        <p:grpSpPr bwMode="auto">
          <a:xfrm>
            <a:off x="3275410" y="1707356"/>
            <a:ext cx="2538413" cy="972741"/>
            <a:chOff x="1383" y="1389"/>
            <a:chExt cx="2903" cy="1315"/>
          </a:xfrm>
        </p:grpSpPr>
        <p:sp>
          <p:nvSpPr>
            <p:cNvPr id="55305" name="Rectangle 9">
              <a:extLst>
                <a:ext uri="{FF2B5EF4-FFF2-40B4-BE49-F238E27FC236}">
                  <a16:creationId xmlns:a16="http://schemas.microsoft.com/office/drawing/2014/main" id="{8993BCC2-8F43-1B49-832C-B99B9F2EC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1883"/>
              <a:ext cx="2903" cy="32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pic>
          <p:nvPicPr>
            <p:cNvPr id="55302" name="Picture 6" descr="Banner">
              <a:extLst>
                <a:ext uri="{FF2B5EF4-FFF2-40B4-BE49-F238E27FC236}">
                  <a16:creationId xmlns:a16="http://schemas.microsoft.com/office/drawing/2014/main" id="{BA34A31D-7815-CA4F-B556-3B5ED71D5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42"/>
            <a:stretch>
              <a:fillRect/>
            </a:stretch>
          </p:blipFill>
          <p:spPr bwMode="auto">
            <a:xfrm>
              <a:off x="3016" y="1434"/>
              <a:ext cx="1264" cy="1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303" name="Picture 7" descr="Banner">
              <a:extLst>
                <a:ext uri="{FF2B5EF4-FFF2-40B4-BE49-F238E27FC236}">
                  <a16:creationId xmlns:a16="http://schemas.microsoft.com/office/drawing/2014/main" id="{89B04F1D-8414-CC43-AC6D-155087D5B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5"/>
            <a:stretch>
              <a:fillRect/>
            </a:stretch>
          </p:blipFill>
          <p:spPr bwMode="auto">
            <a:xfrm>
              <a:off x="1474" y="1389"/>
              <a:ext cx="1457" cy="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306" name="Rectangle 2">
            <a:extLst>
              <a:ext uri="{FF2B5EF4-FFF2-40B4-BE49-F238E27FC236}">
                <a16:creationId xmlns:a16="http://schemas.microsoft.com/office/drawing/2014/main" id="{68BDCAA5-39DB-9843-9A4D-C2840D9F6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5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50">
                <a:solidFill>
                  <a:schemeClr val="tx1"/>
                </a:solidFill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55307" name="Rectangle 2">
            <a:extLst>
              <a:ext uri="{FF2B5EF4-FFF2-40B4-BE49-F238E27FC236}">
                <a16:creationId xmlns:a16="http://schemas.microsoft.com/office/drawing/2014/main" id="{2CAED830-39E8-C44B-9DB2-125ACAA89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60" y="2763441"/>
            <a:ext cx="5829300" cy="83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50" i="1">
                <a:solidFill>
                  <a:schemeClr val="tx1"/>
                </a:solidFill>
                <a:cs typeface="Arial" panose="020B0604020202020204" pitchFamily="34" charset="0"/>
              </a:rPr>
              <a:t>Building a Modern Computer From First Principles</a:t>
            </a:r>
          </a:p>
        </p:txBody>
      </p:sp>
      <p:sp>
        <p:nvSpPr>
          <p:cNvPr id="55308" name="Rectangle 12">
            <a:extLst>
              <a:ext uri="{FF2B5EF4-FFF2-40B4-BE49-F238E27FC236}">
                <a16:creationId xmlns:a16="http://schemas.microsoft.com/office/drawing/2014/main" id="{52B97CF1-847B-D541-BC04-314422C7D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398522"/>
            <a:ext cx="184731" cy="2423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975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D787D23C-A48A-3B47-9038-D30ED3B6E34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en-US" sz="2700">
                <a:latin typeface="Comic Sans MS" panose="030F0902030302020204" pitchFamily="66" charset="0"/>
              </a:rPr>
              <a:t>Boolean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1745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13F3AE4-32BF-A74D-81D8-FDF1D7CDE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361"/>
            <a:ext cx="7886700" cy="994172"/>
          </a:xfrm>
        </p:spPr>
        <p:txBody>
          <a:bodyPr/>
          <a:lstStyle/>
          <a:p>
            <a:r>
              <a:rPr lang="en-US" altLang="en-US" dirty="0"/>
              <a:t>Boolean algebra</a:t>
            </a:r>
          </a:p>
        </p:txBody>
      </p:sp>
      <p:sp>
        <p:nvSpPr>
          <p:cNvPr id="198712" name="Rectangle 56">
            <a:extLst>
              <a:ext uri="{FF2B5EF4-FFF2-40B4-BE49-F238E27FC236}">
                <a16:creationId xmlns:a16="http://schemas.microsoft.com/office/drawing/2014/main" id="{523187CB-E072-D747-9BE0-E8986B8FE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064" y="753836"/>
            <a:ext cx="3771900" cy="160020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1350" u="sng" dirty="0"/>
              <a:t>Some elementary Boolean functions: </a:t>
            </a:r>
          </a:p>
          <a:p>
            <a:r>
              <a:rPr lang="en-US" altLang="en-US" sz="1350" dirty="0"/>
              <a:t>Not(x)</a:t>
            </a:r>
          </a:p>
          <a:p>
            <a:r>
              <a:rPr lang="en-US" altLang="en-US" sz="1350" dirty="0"/>
              <a:t>And(</a:t>
            </a:r>
            <a:r>
              <a:rPr lang="en-US" altLang="en-US" sz="1350" dirty="0" err="1"/>
              <a:t>x,y</a:t>
            </a:r>
            <a:r>
              <a:rPr lang="en-US" altLang="en-US" sz="1350" dirty="0"/>
              <a:t>)</a:t>
            </a:r>
          </a:p>
          <a:p>
            <a:r>
              <a:rPr lang="en-US" altLang="en-US" sz="1350" dirty="0"/>
              <a:t>Or(</a:t>
            </a:r>
            <a:r>
              <a:rPr lang="en-US" altLang="en-US" sz="1350" dirty="0" err="1"/>
              <a:t>x,y</a:t>
            </a:r>
            <a:r>
              <a:rPr lang="en-US" altLang="en-US" sz="1350" dirty="0"/>
              <a:t>)</a:t>
            </a:r>
          </a:p>
          <a:p>
            <a:r>
              <a:rPr lang="en-US" altLang="en-US" sz="1350" dirty="0" err="1"/>
              <a:t>Nand</a:t>
            </a:r>
            <a:r>
              <a:rPr lang="en-US" altLang="en-US" sz="1350" dirty="0"/>
              <a:t>(</a:t>
            </a:r>
            <a:r>
              <a:rPr lang="en-US" altLang="en-US" sz="1350" dirty="0" err="1"/>
              <a:t>x,y</a:t>
            </a:r>
            <a:r>
              <a:rPr lang="en-US" altLang="en-US" sz="1350" dirty="0"/>
              <a:t>)</a:t>
            </a:r>
          </a:p>
          <a:p>
            <a:endParaRPr lang="en-US" altLang="en-US" sz="1350" u="sng" dirty="0"/>
          </a:p>
        </p:txBody>
      </p:sp>
      <p:grpSp>
        <p:nvGrpSpPr>
          <p:cNvPr id="2" name="Group 63">
            <a:extLst>
              <a:ext uri="{FF2B5EF4-FFF2-40B4-BE49-F238E27FC236}">
                <a16:creationId xmlns:a16="http://schemas.microsoft.com/office/drawing/2014/main" id="{BC381409-B7A4-0040-8B39-5BE9A06F7AAD}"/>
              </a:ext>
            </a:extLst>
          </p:cNvPr>
          <p:cNvGrpSpPr>
            <a:grpSpLocks/>
          </p:cNvGrpSpPr>
          <p:nvPr/>
        </p:nvGrpSpPr>
        <p:grpSpPr bwMode="auto">
          <a:xfrm>
            <a:off x="1436914" y="2476671"/>
            <a:ext cx="3771900" cy="2846784"/>
            <a:chOff x="192" y="1776"/>
            <a:chExt cx="3168" cy="2391"/>
          </a:xfrm>
        </p:grpSpPr>
        <p:sp>
          <p:nvSpPr>
            <p:cNvPr id="3094" name="Rectangle 51" descr="Bouquet">
              <a:extLst>
                <a:ext uri="{FF2B5EF4-FFF2-40B4-BE49-F238E27FC236}">
                  <a16:creationId xmlns:a16="http://schemas.microsoft.com/office/drawing/2014/main" id="{CCEA1914-31A1-F64B-8688-A79D77901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112"/>
              <a:ext cx="1632" cy="2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50825" algn="l"/>
                  <a:tab pos="539750" algn="l"/>
                  <a:tab pos="768350" algn="l"/>
                  <a:tab pos="1519238" algn="l"/>
                </a:tabLs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00" b="1" i="1">
                  <a:solidFill>
                    <a:srgbClr val="000000"/>
                  </a:solidFill>
                  <a:latin typeface="Times New Roman" panose="02020603050405020304" pitchFamily="18" charset="0"/>
                  <a:ea typeface="Arial Unicode MS" panose="020B0604020202020204" pitchFamily="34" charset="-128"/>
                  <a:cs typeface="Times New Roman" panose="02020603050405020304" pitchFamily="18" charset="0"/>
                </a:rPr>
                <a:t>x	    y	    z</a:t>
              </a:r>
            </a:p>
            <a:p>
              <a:r>
                <a:rPr lang="en-US" altLang="en-US" sz="1350" i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	</a:t>
              </a:r>
              <a:endParaRPr lang="en-US" altLang="en-US" sz="135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0      0      0       0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	    0      1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	    1      0       1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0      1      1       0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1      0      0       1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	    0      1       0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1      1      0       1</a:t>
              </a:r>
            </a:p>
            <a:p>
              <a:r>
                <a:rPr lang="en-US" altLang="en-US" sz="135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Times New Roman" panose="02020603050405020304" pitchFamily="18" charset="0"/>
                </a:rPr>
                <a:t>1	    1      1       0</a:t>
              </a:r>
            </a:p>
            <a:p>
              <a:endParaRPr lang="en-US" altLang="en-US" sz="135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95" name="Object 52">
              <a:extLst>
                <a:ext uri="{FF2B5EF4-FFF2-40B4-BE49-F238E27FC236}">
                  <a16:creationId xmlns:a16="http://schemas.microsoft.com/office/drawing/2014/main" id="{7FC79F5E-C94B-0149-B5A9-7D67D8D4D4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8" y="2112"/>
            <a:ext cx="161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" name="Equation" r:id="rId4" imgW="14484350" imgH="2343150" progId="Equation.3">
                    <p:embed/>
                  </p:oleObj>
                </mc:Choice>
                <mc:Fallback>
                  <p:oleObj name="Equation" r:id="rId4" imgW="14484350" imgH="2343150" progId="Equation.3">
                    <p:embed/>
                    <p:pic>
                      <p:nvPicPr>
                        <p:cNvPr id="3095" name="Object 52">
                          <a:extLst>
                            <a:ext uri="{FF2B5EF4-FFF2-40B4-BE49-F238E27FC236}">
                              <a16:creationId xmlns:a16="http://schemas.microsoft.com/office/drawing/2014/main" id="{7FC79F5E-C94B-0149-B5A9-7D67D8D4D4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" y="2112"/>
                          <a:ext cx="1616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6" name="Line 54">
              <a:extLst>
                <a:ext uri="{FF2B5EF4-FFF2-40B4-BE49-F238E27FC236}">
                  <a16:creationId xmlns:a16="http://schemas.microsoft.com/office/drawing/2014/main" id="{EA8C532F-4763-EB49-B0E0-68BD309CF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400"/>
              <a:ext cx="24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7" name="Line 55">
              <a:extLst>
                <a:ext uri="{FF2B5EF4-FFF2-40B4-BE49-F238E27FC236}">
                  <a16:creationId xmlns:a16="http://schemas.microsoft.com/office/drawing/2014/main" id="{57F48C2D-0546-4441-B426-C0EE1076FD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16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8" name="Rectangle 60">
              <a:extLst>
                <a:ext uri="{FF2B5EF4-FFF2-40B4-BE49-F238E27FC236}">
                  <a16:creationId xmlns:a16="http://schemas.microsoft.com/office/drawing/2014/main" id="{523C023B-2FB3-9A4C-A7A1-1029A44F1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776"/>
              <a:ext cx="316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350" u="sng">
                  <a:latin typeface="Comic Sans MS" panose="030F0902030302020204" pitchFamily="66" charset="0"/>
                </a:rPr>
                <a:t>Boolean functions:</a:t>
              </a:r>
              <a:endParaRPr lang="en-US" altLang="en-US" sz="1350">
                <a:latin typeface="Comic Sans MS" panose="030F0902030302020204" pitchFamily="66" charset="0"/>
              </a:endParaRPr>
            </a:p>
          </p:txBody>
        </p:sp>
      </p:grpSp>
      <p:sp>
        <p:nvSpPr>
          <p:cNvPr id="198718" name="Rectangle 62">
            <a:extLst>
              <a:ext uri="{FF2B5EF4-FFF2-40B4-BE49-F238E27FC236}">
                <a16:creationId xmlns:a16="http://schemas.microsoft.com/office/drawing/2014/main" id="{12A36B89-8E6B-B242-94CF-9107E6B31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618" y="3611336"/>
            <a:ext cx="4841081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500">
                <a:latin typeface="Comic Sans MS" panose="030F0902030302020204" pitchFamily="66" charset="0"/>
              </a:rPr>
              <a:t>A Boolean function can be expressed using a functional expression or a truth table expression</a:t>
            </a:r>
          </a:p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500" u="sng">
                <a:latin typeface="Comic Sans MS" panose="030F0902030302020204" pitchFamily="66" charset="0"/>
              </a:rPr>
              <a:t>Important observation:</a:t>
            </a:r>
            <a:r>
              <a:rPr lang="en-US" altLang="en-US" sz="1500">
                <a:latin typeface="Comic Sans MS" panose="030F0902030302020204" pitchFamily="66" charset="0"/>
              </a:rPr>
              <a:t> </a:t>
            </a:r>
            <a:br>
              <a:rPr lang="en-US" altLang="en-US" sz="1500">
                <a:latin typeface="Comic Sans MS" panose="030F0902030302020204" pitchFamily="66" charset="0"/>
              </a:rPr>
            </a:br>
            <a:r>
              <a:rPr lang="en-US" altLang="en-US" sz="1500">
                <a:latin typeface="Comic Sans MS" panose="030F0902030302020204" pitchFamily="66" charset="0"/>
              </a:rPr>
              <a:t>Every Boolean function can be expressed using And, Or, Not.</a:t>
            </a:r>
          </a:p>
        </p:txBody>
      </p:sp>
      <p:grpSp>
        <p:nvGrpSpPr>
          <p:cNvPr id="3" name="Group 86">
            <a:extLst>
              <a:ext uri="{FF2B5EF4-FFF2-40B4-BE49-F238E27FC236}">
                <a16:creationId xmlns:a16="http://schemas.microsoft.com/office/drawing/2014/main" id="{84F268A8-EB11-314C-BED4-A8F8EE330A9F}"/>
              </a:ext>
            </a:extLst>
          </p:cNvPr>
          <p:cNvGrpSpPr>
            <a:grpSpLocks/>
          </p:cNvGrpSpPr>
          <p:nvPr/>
        </p:nvGrpSpPr>
        <p:grpSpPr bwMode="auto">
          <a:xfrm>
            <a:off x="6408964" y="2011136"/>
            <a:ext cx="1428750" cy="971550"/>
            <a:chOff x="4368" y="1488"/>
            <a:chExt cx="1200" cy="816"/>
          </a:xfrm>
        </p:grpSpPr>
        <p:sp>
          <p:nvSpPr>
            <p:cNvPr id="3091" name="Text Box 70">
              <a:extLst>
                <a:ext uri="{FF2B5EF4-FFF2-40B4-BE49-F238E27FC236}">
                  <a16:creationId xmlns:a16="http://schemas.microsoft.com/office/drawing/2014/main" id="{71DEED30-A76A-4840-878C-CC16CC87B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88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y   Nand(x,y)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1  1    0 </a:t>
              </a:r>
            </a:p>
          </p:txBody>
        </p:sp>
        <p:sp>
          <p:nvSpPr>
            <p:cNvPr id="3092" name="Line 71">
              <a:extLst>
                <a:ext uri="{FF2B5EF4-FFF2-40B4-BE49-F238E27FC236}">
                  <a16:creationId xmlns:a16="http://schemas.microsoft.com/office/drawing/2014/main" id="{A257DCD2-6010-A04C-965B-8CEBE9886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8" y="1536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3" name="Line 72">
              <a:extLst>
                <a:ext uri="{FF2B5EF4-FFF2-40B4-BE49-F238E27FC236}">
                  <a16:creationId xmlns:a16="http://schemas.microsoft.com/office/drawing/2014/main" id="{513D32C4-4067-E84B-B793-738FA5483E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680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grpSp>
        <p:nvGrpSpPr>
          <p:cNvPr id="4" name="Group 73">
            <a:extLst>
              <a:ext uri="{FF2B5EF4-FFF2-40B4-BE49-F238E27FC236}">
                <a16:creationId xmlns:a16="http://schemas.microsoft.com/office/drawing/2014/main" id="{5DC4140A-E075-AE47-BDFD-6B638C439DC1}"/>
              </a:ext>
            </a:extLst>
          </p:cNvPr>
          <p:cNvGrpSpPr>
            <a:grpSpLocks/>
          </p:cNvGrpSpPr>
          <p:nvPr/>
        </p:nvGrpSpPr>
        <p:grpSpPr bwMode="auto">
          <a:xfrm>
            <a:off x="6408964" y="810986"/>
            <a:ext cx="1428750" cy="971550"/>
            <a:chOff x="4032" y="624"/>
            <a:chExt cx="1200" cy="816"/>
          </a:xfrm>
        </p:grpSpPr>
        <p:sp>
          <p:nvSpPr>
            <p:cNvPr id="3088" name="Text Box 74">
              <a:extLst>
                <a:ext uri="{FF2B5EF4-FFF2-40B4-BE49-F238E27FC236}">
                  <a16:creationId xmlns:a16="http://schemas.microsoft.com/office/drawing/2014/main" id="{07B05257-9FD7-474D-AC24-98B9484926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y   And(x,y)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1  1    1 </a:t>
              </a:r>
            </a:p>
          </p:txBody>
        </p:sp>
        <p:sp>
          <p:nvSpPr>
            <p:cNvPr id="3089" name="Line 75">
              <a:extLst>
                <a:ext uri="{FF2B5EF4-FFF2-40B4-BE49-F238E27FC236}">
                  <a16:creationId xmlns:a16="http://schemas.microsoft.com/office/drawing/2014/main" id="{1FF5F53B-2FA7-6C4E-B46F-39BACE335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90" name="Line 76">
              <a:extLst>
                <a:ext uri="{FF2B5EF4-FFF2-40B4-BE49-F238E27FC236}">
                  <a16:creationId xmlns:a16="http://schemas.microsoft.com/office/drawing/2014/main" id="{3EDBDC27-41BA-1A41-A47D-9F8FEAEC6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grpSp>
        <p:nvGrpSpPr>
          <p:cNvPr id="5" name="Group 77">
            <a:extLst>
              <a:ext uri="{FF2B5EF4-FFF2-40B4-BE49-F238E27FC236}">
                <a16:creationId xmlns:a16="http://schemas.microsoft.com/office/drawing/2014/main" id="{EDCEDCBD-25C4-4248-92F9-F384A35E49BE}"/>
              </a:ext>
            </a:extLst>
          </p:cNvPr>
          <p:cNvGrpSpPr>
            <a:grpSpLocks/>
          </p:cNvGrpSpPr>
          <p:nvPr/>
        </p:nvGrpSpPr>
        <p:grpSpPr bwMode="auto">
          <a:xfrm>
            <a:off x="4751614" y="2011136"/>
            <a:ext cx="1428750" cy="971550"/>
            <a:chOff x="4032" y="624"/>
            <a:chExt cx="1200" cy="816"/>
          </a:xfrm>
        </p:grpSpPr>
        <p:sp>
          <p:nvSpPr>
            <p:cNvPr id="3085" name="Text Box 78">
              <a:extLst>
                <a:ext uri="{FF2B5EF4-FFF2-40B4-BE49-F238E27FC236}">
                  <a16:creationId xmlns:a16="http://schemas.microsoft.com/office/drawing/2014/main" id="{6C9F9EB1-FDDB-434A-BAAA-ECB5A308E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y   Or(x,y)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1  1    1 </a:t>
              </a:r>
            </a:p>
          </p:txBody>
        </p:sp>
        <p:sp>
          <p:nvSpPr>
            <p:cNvPr id="3086" name="Line 79">
              <a:extLst>
                <a:ext uri="{FF2B5EF4-FFF2-40B4-BE49-F238E27FC236}">
                  <a16:creationId xmlns:a16="http://schemas.microsoft.com/office/drawing/2014/main" id="{DB7B3A82-4A84-714B-8B05-1661F060BC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87" name="Line 80">
              <a:extLst>
                <a:ext uri="{FF2B5EF4-FFF2-40B4-BE49-F238E27FC236}">
                  <a16:creationId xmlns:a16="http://schemas.microsoft.com/office/drawing/2014/main" id="{4F86879D-5F44-3947-B707-DCD75CEB2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grpSp>
        <p:nvGrpSpPr>
          <p:cNvPr id="6" name="Group 85">
            <a:extLst>
              <a:ext uri="{FF2B5EF4-FFF2-40B4-BE49-F238E27FC236}">
                <a16:creationId xmlns:a16="http://schemas.microsoft.com/office/drawing/2014/main" id="{9A3FB9FF-2955-F046-BAA3-9334B6CBFB1E}"/>
              </a:ext>
            </a:extLst>
          </p:cNvPr>
          <p:cNvGrpSpPr>
            <a:grpSpLocks/>
          </p:cNvGrpSpPr>
          <p:nvPr/>
        </p:nvGrpSpPr>
        <p:grpSpPr bwMode="auto">
          <a:xfrm>
            <a:off x="4808764" y="810986"/>
            <a:ext cx="971550" cy="628650"/>
            <a:chOff x="4416" y="528"/>
            <a:chExt cx="816" cy="528"/>
          </a:xfrm>
        </p:grpSpPr>
        <p:sp>
          <p:nvSpPr>
            <p:cNvPr id="3082" name="Text Box 82">
              <a:extLst>
                <a:ext uri="{FF2B5EF4-FFF2-40B4-BE49-F238E27FC236}">
                  <a16:creationId xmlns:a16="http://schemas.microsoft.com/office/drawing/2014/main" id="{FFAF612F-3681-5B48-A12C-1FB3A750B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528"/>
              <a:ext cx="816" cy="5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   Not(x)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0   1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1   0</a:t>
              </a:r>
            </a:p>
          </p:txBody>
        </p:sp>
        <p:sp>
          <p:nvSpPr>
            <p:cNvPr id="3083" name="Line 83">
              <a:extLst>
                <a:ext uri="{FF2B5EF4-FFF2-40B4-BE49-F238E27FC236}">
                  <a16:creationId xmlns:a16="http://schemas.microsoft.com/office/drawing/2014/main" id="{469A6015-6DE8-1D4E-AA25-8C3C6D011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576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3084" name="Line 84">
              <a:extLst>
                <a:ext uri="{FF2B5EF4-FFF2-40B4-BE49-F238E27FC236}">
                  <a16:creationId xmlns:a16="http://schemas.microsoft.com/office/drawing/2014/main" id="{49647D97-6867-1E47-B5F6-DD9F31B75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720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</p:spTree>
    <p:extLst>
      <p:ext uri="{BB962C8B-B14F-4D97-AF65-F5344CB8AC3E}">
        <p14:creationId xmlns:p14="http://schemas.microsoft.com/office/powerpoint/2010/main" val="23427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712" grpId="0" autoUpdateAnimBg="0"/>
      <p:bldP spid="19871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051F8A8-EE25-3046-9B87-78D8747CE5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All Boolean functions of 2 variables</a:t>
            </a:r>
          </a:p>
        </p:txBody>
      </p:sp>
      <p:pic>
        <p:nvPicPr>
          <p:cNvPr id="4099" name="Picture 4" descr="Bouquet">
            <a:extLst>
              <a:ext uri="{FF2B5EF4-FFF2-40B4-BE49-F238E27FC236}">
                <a16:creationId xmlns:a16="http://schemas.microsoft.com/office/drawing/2014/main" id="{466A52B8-5521-4948-B44F-5C73F677B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18750" r="27344" b="11458"/>
          <a:stretch>
            <a:fillRect/>
          </a:stretch>
        </p:blipFill>
        <p:spPr bwMode="auto">
          <a:xfrm>
            <a:off x="3363278" y="1371600"/>
            <a:ext cx="286607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69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93E0D2D-252B-3B4E-BF7D-5C0E1A19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156" y="-126206"/>
            <a:ext cx="7886700" cy="994172"/>
          </a:xfrm>
        </p:spPr>
        <p:txBody>
          <a:bodyPr/>
          <a:lstStyle/>
          <a:p>
            <a:r>
              <a:rPr lang="en-US" altLang="en-US" dirty="0"/>
              <a:t>Boolean algebra</a:t>
            </a:r>
          </a:p>
        </p:txBody>
      </p:sp>
      <p:sp>
        <p:nvSpPr>
          <p:cNvPr id="205828" name="Rectangle 4">
            <a:extLst>
              <a:ext uri="{FF2B5EF4-FFF2-40B4-BE49-F238E27FC236}">
                <a16:creationId xmlns:a16="http://schemas.microsoft.com/office/drawing/2014/main" id="{DE093C64-D8F3-DD46-94AE-D04B0CB9E6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0" y="975804"/>
            <a:ext cx="5472113" cy="4104084"/>
          </a:xfrm>
          <a:noFill/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  <a:buFont typeface="Wingdings" pitchFamily="2" charset="2"/>
              <a:buNone/>
            </a:pPr>
            <a:r>
              <a:rPr lang="en-US" altLang="en-US" u="sng">
                <a:cs typeface="Courier New" panose="02070309020205020404" pitchFamily="49" charset="0"/>
              </a:rPr>
              <a:t>Given: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Nand(a,b), false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  <a:buFont typeface="Wingdings" pitchFamily="2" charset="2"/>
              <a:buNone/>
            </a:pPr>
            <a:r>
              <a:rPr lang="en-US" altLang="en-US" u="sng">
                <a:cs typeface="Courier New" panose="02070309020205020404" pitchFamily="49" charset="0"/>
              </a:rPr>
              <a:t>We can build: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Not(a) = Nand(a,a)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true = Not(false)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And(a,b) = Not(Nand(a,b))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Or(a,b) = Not(And(Not(a),Not(b)))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Xor(a,b) = Or(And(a,Not(b)),And(Not(a),b)))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SzPct val="85000"/>
            </a:pPr>
            <a:r>
              <a:rPr lang="en-US" altLang="en-US">
                <a:cs typeface="Courier New" panose="02070309020205020404" pitchFamily="49" charset="0"/>
              </a:rPr>
              <a:t>Etc.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16465CE8-A242-1948-A8F6-F0E98B6AECDB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114300"/>
            <a:ext cx="2171700" cy="2800350"/>
            <a:chOff x="3696" y="96"/>
            <a:chExt cx="1824" cy="2352"/>
          </a:xfrm>
        </p:grpSpPr>
        <p:pic>
          <p:nvPicPr>
            <p:cNvPr id="5125" name="Picture 6" descr="Boole">
              <a:extLst>
                <a:ext uri="{FF2B5EF4-FFF2-40B4-BE49-F238E27FC236}">
                  <a16:creationId xmlns:a16="http://schemas.microsoft.com/office/drawing/2014/main" id="{E96B4A71-5B55-334D-805E-A2E460A1B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3" y="96"/>
              <a:ext cx="1500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6" name="Rectangle 7">
              <a:extLst>
                <a:ext uri="{FF2B5EF4-FFF2-40B4-BE49-F238E27FC236}">
                  <a16:creationId xmlns:a16="http://schemas.microsoft.com/office/drawing/2014/main" id="{CA84A39F-D84C-9847-91A4-456E72539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68"/>
              <a:ext cx="1824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George Boole, 1815-1864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(“</a:t>
              </a:r>
              <a:r>
                <a:rPr lang="en-US" altLang="en-US" sz="1350" i="1">
                  <a:solidFill>
                    <a:srgbClr val="003399"/>
                  </a:solidFill>
                  <a:latin typeface="Comic Sans MS" panose="030F0902030302020204" pitchFamily="66" charset="0"/>
                </a:rPr>
                <a:t>A Calculus of Logic</a:t>
              </a: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”)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endParaRPr lang="en-US" altLang="en-US" sz="1350">
                <a:solidFill>
                  <a:srgbClr val="003399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8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C8F4B27-9677-CF47-A791-AE1467532B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022" y="0"/>
            <a:ext cx="7886700" cy="994172"/>
          </a:xfrm>
        </p:spPr>
        <p:txBody>
          <a:bodyPr/>
          <a:lstStyle/>
          <a:p>
            <a:r>
              <a:rPr lang="en-US" altLang="en-US" dirty="0"/>
              <a:t>Gate logic</a:t>
            </a:r>
          </a:p>
        </p:txBody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7956CAAE-CCFE-9B42-90FB-95400D6BB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0" y="1023257"/>
            <a:ext cx="6457950" cy="342900"/>
          </a:xfrm>
        </p:spPr>
        <p:txBody>
          <a:bodyPr/>
          <a:lstStyle/>
          <a:p>
            <a:r>
              <a:rPr lang="en-US" altLang="en-US" sz="1350"/>
              <a:t>Gate logic – a gate architecture designed to implement a Boolean function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DE666AE4-5E32-734F-BAA5-50FC171315C5}"/>
              </a:ext>
            </a:extLst>
          </p:cNvPr>
          <p:cNvGrpSpPr>
            <a:grpSpLocks/>
          </p:cNvGrpSpPr>
          <p:nvPr/>
        </p:nvGrpSpPr>
        <p:grpSpPr bwMode="auto">
          <a:xfrm>
            <a:off x="1314450" y="1537607"/>
            <a:ext cx="6457950" cy="914400"/>
            <a:chOff x="144" y="1008"/>
            <a:chExt cx="5424" cy="768"/>
          </a:xfrm>
        </p:grpSpPr>
        <p:pic>
          <p:nvPicPr>
            <p:cNvPr id="6153" name="Picture 5" descr="Bouquet">
              <a:extLst>
                <a:ext uri="{FF2B5EF4-FFF2-40B4-BE49-F238E27FC236}">
                  <a16:creationId xmlns:a16="http://schemas.microsoft.com/office/drawing/2014/main" id="{DB9A162A-76F7-5A4F-ACFB-1E6B09E4C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4" t="69688" r="18750" b="21204"/>
            <a:stretch>
              <a:fillRect/>
            </a:stretch>
          </p:blipFill>
          <p:spPr bwMode="auto">
            <a:xfrm>
              <a:off x="480" y="1248"/>
              <a:ext cx="4800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" name="Rectangle 7">
              <a:extLst>
                <a:ext uri="{FF2B5EF4-FFF2-40B4-BE49-F238E27FC236}">
                  <a16:creationId xmlns:a16="http://schemas.microsoft.com/office/drawing/2014/main" id="{0D2BD393-35F3-2348-A623-022070EC0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008"/>
              <a:ext cx="5424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r>
                <a:rPr lang="en-US" altLang="en-US" sz="1350">
                  <a:latin typeface="Comic Sans MS" panose="030F0902030302020204" pitchFamily="66" charset="0"/>
                </a:rPr>
                <a:t>Elementary gates:</a:t>
              </a: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1E341977-F709-CD4B-B08E-A88B860EB592}"/>
              </a:ext>
            </a:extLst>
          </p:cNvPr>
          <p:cNvGrpSpPr>
            <a:grpSpLocks/>
          </p:cNvGrpSpPr>
          <p:nvPr/>
        </p:nvGrpSpPr>
        <p:grpSpPr bwMode="auto">
          <a:xfrm>
            <a:off x="1314450" y="2737757"/>
            <a:ext cx="6457950" cy="1771650"/>
            <a:chOff x="144" y="2016"/>
            <a:chExt cx="5424" cy="1488"/>
          </a:xfrm>
        </p:grpSpPr>
        <p:pic>
          <p:nvPicPr>
            <p:cNvPr id="6151" name="Picture 6" descr="Bouquet">
              <a:extLst>
                <a:ext uri="{FF2B5EF4-FFF2-40B4-BE49-F238E27FC236}">
                  <a16:creationId xmlns:a16="http://schemas.microsoft.com/office/drawing/2014/main" id="{BFA5DBED-6AD5-DE42-BCCD-6463884BB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9" t="41936" r="17969" b="29033"/>
            <a:stretch>
              <a:fillRect/>
            </a:stretch>
          </p:blipFill>
          <p:spPr bwMode="auto">
            <a:xfrm>
              <a:off x="384" y="2208"/>
              <a:ext cx="3936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8">
              <a:extLst>
                <a:ext uri="{FF2B5EF4-FFF2-40B4-BE49-F238E27FC236}">
                  <a16:creationId xmlns:a16="http://schemas.microsoft.com/office/drawing/2014/main" id="{55CA0556-1863-3446-BE48-3DF1CFB48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2016"/>
              <a:ext cx="5424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r>
                <a:rPr lang="en-US" altLang="en-US" sz="1350">
                  <a:latin typeface="Comic Sans MS" panose="030F0902030302020204" pitchFamily="66" charset="0"/>
                </a:rPr>
                <a:t>Composite gates:</a:t>
              </a:r>
            </a:p>
          </p:txBody>
        </p:sp>
      </p:grpSp>
      <p:sp>
        <p:nvSpPr>
          <p:cNvPr id="217097" name="Rectangle 9">
            <a:extLst>
              <a:ext uri="{FF2B5EF4-FFF2-40B4-BE49-F238E27FC236}">
                <a16:creationId xmlns:a16="http://schemas.microsoft.com/office/drawing/2014/main" id="{BC8BE7FF-B49D-1047-8FFE-AAF4C4223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738007"/>
            <a:ext cx="60626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350" u="sng">
                <a:latin typeface="Comic Sans MS" panose="030F0902030302020204" pitchFamily="66" charset="0"/>
              </a:rPr>
              <a:t>Important distinction:</a:t>
            </a:r>
            <a:r>
              <a:rPr lang="en-US" altLang="en-US" sz="1350">
                <a:latin typeface="Comic Sans MS" panose="030F0902030302020204" pitchFamily="66" charset="0"/>
              </a:rPr>
              <a:t> Interface (</a:t>
            </a:r>
            <a:r>
              <a:rPr lang="en-US" altLang="en-US" sz="1350" i="1">
                <a:solidFill>
                  <a:srgbClr val="990033"/>
                </a:solidFill>
                <a:latin typeface="Comic Sans MS" panose="030F0902030302020204" pitchFamily="66" charset="0"/>
              </a:rPr>
              <a:t>what</a:t>
            </a:r>
            <a:r>
              <a:rPr lang="en-US" altLang="en-US" sz="1350">
                <a:latin typeface="Comic Sans MS" panose="030F0902030302020204" pitchFamily="66" charset="0"/>
              </a:rPr>
              <a:t>) VS implementation (</a:t>
            </a:r>
            <a:r>
              <a:rPr lang="en-US" altLang="en-US" sz="1350" i="1">
                <a:solidFill>
                  <a:srgbClr val="990033"/>
                </a:solidFill>
                <a:latin typeface="Comic Sans MS" panose="030F0902030302020204" pitchFamily="66" charset="0"/>
              </a:rPr>
              <a:t>how</a:t>
            </a:r>
            <a:r>
              <a:rPr lang="en-US" altLang="en-US" sz="1350"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2571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 autoUpdateAnimBg="0"/>
      <p:bldP spid="217097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0CC34BF-960E-094B-97CE-066F4C0C3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6669"/>
            <a:ext cx="7886700" cy="994172"/>
          </a:xfrm>
        </p:spPr>
        <p:txBody>
          <a:bodyPr/>
          <a:lstStyle/>
          <a:p>
            <a:r>
              <a:rPr lang="en-US" altLang="en-US" dirty="0"/>
              <a:t>Gate logic</a:t>
            </a:r>
          </a:p>
        </p:txBody>
      </p:sp>
      <p:grpSp>
        <p:nvGrpSpPr>
          <p:cNvPr id="2" name="Group 39">
            <a:extLst>
              <a:ext uri="{FF2B5EF4-FFF2-40B4-BE49-F238E27FC236}">
                <a16:creationId xmlns:a16="http://schemas.microsoft.com/office/drawing/2014/main" id="{CEF4DFD4-EB90-4F48-955A-6C48124D350B}"/>
              </a:ext>
            </a:extLst>
          </p:cNvPr>
          <p:cNvGrpSpPr>
            <a:grpSpLocks/>
          </p:cNvGrpSpPr>
          <p:nvPr/>
        </p:nvGrpSpPr>
        <p:grpSpPr bwMode="auto">
          <a:xfrm>
            <a:off x="3869532" y="2356247"/>
            <a:ext cx="3755231" cy="2355308"/>
            <a:chOff x="1488" y="1710"/>
            <a:chExt cx="3472" cy="2349"/>
          </a:xfrm>
        </p:grpSpPr>
        <p:grpSp>
          <p:nvGrpSpPr>
            <p:cNvPr id="7179" name="Group 38">
              <a:extLst>
                <a:ext uri="{FF2B5EF4-FFF2-40B4-BE49-F238E27FC236}">
                  <a16:creationId xmlns:a16="http://schemas.microsoft.com/office/drawing/2014/main" id="{75D5AD2E-1E8C-8241-AC74-1C033DBDAB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968"/>
              <a:ext cx="3472" cy="2091"/>
              <a:chOff x="1488" y="1968"/>
              <a:chExt cx="3472" cy="2091"/>
            </a:xfrm>
          </p:grpSpPr>
          <p:graphicFrame>
            <p:nvGraphicFramePr>
              <p:cNvPr id="7181" name="Object 24">
                <a:extLst>
                  <a:ext uri="{FF2B5EF4-FFF2-40B4-BE49-F238E27FC236}">
                    <a16:creationId xmlns:a16="http://schemas.microsoft.com/office/drawing/2014/main" id="{6202D35B-64BF-4242-978A-E77D5D18F3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88" y="1968"/>
              <a:ext cx="3456" cy="18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3" r:id="rId4" imgW="13557250" imgH="5492750" progId="Visio.Drawing.6">
                      <p:embed/>
                    </p:oleObj>
                  </mc:Choice>
                  <mc:Fallback>
                    <p:oleObj r:id="rId4" imgW="13557250" imgH="5492750" progId="Visio.Drawing.6">
                      <p:embed/>
                      <p:pic>
                        <p:nvPicPr>
                          <p:cNvPr id="7181" name="Object 24">
                            <a:extLst>
                              <a:ext uri="{FF2B5EF4-FFF2-40B4-BE49-F238E27FC236}">
                                <a16:creationId xmlns:a16="http://schemas.microsoft.com/office/drawing/2014/main" id="{6202D35B-64BF-4242-978A-E77D5D18F38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4460" r="17877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1968"/>
                            <a:ext cx="3456" cy="18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82" name="Rectangle 18" descr="Bouquet">
                <a:extLst>
                  <a:ext uri="{FF2B5EF4-FFF2-40B4-BE49-F238E27FC236}">
                    <a16:creationId xmlns:a16="http://schemas.microsoft.com/office/drawing/2014/main" id="{31D74F37-A96A-9440-A3A7-C572C1816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3783"/>
                <a:ext cx="3168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>
                    <a:latin typeface="Comic Sans MS" panose="030F0902030302020204" pitchFamily="66" charset="0"/>
                    <a:cs typeface="Times New Roman" panose="02020603050405020304" pitchFamily="18" charset="0"/>
                  </a:rPr>
                  <a:t>Xor(a,b) = Or(And(a,Not(b)),And(Not(a),b)))</a:t>
                </a:r>
                <a:r>
                  <a:rPr lang="en-US" altLang="en-US" sz="12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en-US" sz="12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7180" name="Rectangle 21">
              <a:extLst>
                <a:ext uri="{FF2B5EF4-FFF2-40B4-BE49-F238E27FC236}">
                  <a16:creationId xmlns:a16="http://schemas.microsoft.com/office/drawing/2014/main" id="{B01D1302-E23D-0441-82F3-07B0A59D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710"/>
              <a:ext cx="16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990033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Implementation</a:t>
              </a:r>
            </a:p>
          </p:txBody>
        </p:sp>
      </p:grpSp>
      <p:grpSp>
        <p:nvGrpSpPr>
          <p:cNvPr id="4" name="Group 36">
            <a:extLst>
              <a:ext uri="{FF2B5EF4-FFF2-40B4-BE49-F238E27FC236}">
                <a16:creationId xmlns:a16="http://schemas.microsoft.com/office/drawing/2014/main" id="{18FAF27E-CBB8-3A44-8D23-4852477EFC2F}"/>
              </a:ext>
            </a:extLst>
          </p:cNvPr>
          <p:cNvGrpSpPr>
            <a:grpSpLocks/>
          </p:cNvGrpSpPr>
          <p:nvPr/>
        </p:nvGrpSpPr>
        <p:grpSpPr bwMode="auto">
          <a:xfrm>
            <a:off x="1257829" y="1920214"/>
            <a:ext cx="2051447" cy="2514600"/>
            <a:chOff x="144" y="624"/>
            <a:chExt cx="1723" cy="2112"/>
          </a:xfrm>
        </p:grpSpPr>
        <p:graphicFrame>
          <p:nvGraphicFramePr>
            <p:cNvPr id="7177" name="Object 23">
              <a:extLst>
                <a:ext uri="{FF2B5EF4-FFF2-40B4-BE49-F238E27FC236}">
                  <a16:creationId xmlns:a16="http://schemas.microsoft.com/office/drawing/2014/main" id="{11497BB0-9C3B-6649-A924-B1C45F550D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" y="912"/>
            <a:ext cx="1723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" r:id="rId6" imgW="1397000" imgH="1403350" progId="Visio.Drawing.6">
                    <p:embed/>
                  </p:oleObj>
                </mc:Choice>
                <mc:Fallback>
                  <p:oleObj r:id="rId6" imgW="1397000" imgH="1403350" progId="Visio.Drawing.6">
                    <p:embed/>
                    <p:pic>
                      <p:nvPicPr>
                        <p:cNvPr id="7177" name="Object 23">
                          <a:extLst>
                            <a:ext uri="{FF2B5EF4-FFF2-40B4-BE49-F238E27FC236}">
                              <a16:creationId xmlns:a16="http://schemas.microsoft.com/office/drawing/2014/main" id="{11497BB0-9C3B-6649-A924-B1C45F550D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912"/>
                          <a:ext cx="1723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Rectangle 22">
              <a:extLst>
                <a:ext uri="{FF2B5EF4-FFF2-40B4-BE49-F238E27FC236}">
                  <a16:creationId xmlns:a16="http://schemas.microsoft.com/office/drawing/2014/main" id="{2BB2F128-94CA-CC41-AB71-673E2241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624"/>
              <a:ext cx="9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990033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Interface</a:t>
              </a:r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1CB1A310-B3CD-0E42-8CD3-9DBD95B4164F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57150"/>
            <a:ext cx="2971800" cy="2228850"/>
            <a:chOff x="3408" y="48"/>
            <a:chExt cx="2496" cy="1872"/>
          </a:xfrm>
        </p:grpSpPr>
        <p:pic>
          <p:nvPicPr>
            <p:cNvPr id="7175" name="Picture 32" descr="Claude Shannon">
              <a:extLst>
                <a:ext uri="{FF2B5EF4-FFF2-40B4-BE49-F238E27FC236}">
                  <a16:creationId xmlns:a16="http://schemas.microsoft.com/office/drawing/2014/main" id="{B693629E-B289-3A4B-AD53-6354CC0B4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" y="48"/>
              <a:ext cx="851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6" name="Rectangle 33">
              <a:extLst>
                <a:ext uri="{FF2B5EF4-FFF2-40B4-BE49-F238E27FC236}">
                  <a16:creationId xmlns:a16="http://schemas.microsoft.com/office/drawing/2014/main" id="{0B03CABC-CDB9-5549-B72B-5D20A477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296"/>
              <a:ext cx="2496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>
                  <a:solidFill>
                    <a:srgbClr val="003399"/>
                  </a:solidFill>
                  <a:latin typeface="Comic Sans MS" panose="030F0902030302020204" pitchFamily="66" charset="0"/>
                </a:rPr>
                <a:t>Claude Shannon, 1916-2001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 i="1">
                  <a:solidFill>
                    <a:srgbClr val="003399"/>
                  </a:solidFill>
                  <a:latin typeface="Comic Sans MS" panose="030F0902030302020204" pitchFamily="66" charset="0"/>
                </a:rPr>
                <a:t>(“Symbolic Analysis of Relay and Switching Circuits”</a:t>
              </a:r>
              <a:r>
                <a:rPr lang="en-US" altLang="en-US" sz="1350">
                  <a:solidFill>
                    <a:srgbClr val="003399"/>
                  </a:solidFill>
                  <a:latin typeface="Comic Sans MS" panose="030F0902030302020204" pitchFamily="66" charset="0"/>
                </a:rPr>
                <a:t> )</a:t>
              </a: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endParaRPr lang="en-US" altLang="en-US" sz="1350">
                <a:solidFill>
                  <a:srgbClr val="003399"/>
                </a:solidFill>
                <a:latin typeface="Comic Sans MS" panose="030F0902030302020204" pitchFamily="66" charset="0"/>
              </a:endParaRP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endParaRPr lang="en-US" altLang="en-US" sz="1350">
                <a:solidFill>
                  <a:srgbClr val="99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3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0CC34BF-960E-094B-97CE-066F4C0C3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6669"/>
            <a:ext cx="7886700" cy="994172"/>
          </a:xfrm>
        </p:spPr>
        <p:txBody>
          <a:bodyPr/>
          <a:lstStyle/>
          <a:p>
            <a:r>
              <a:rPr lang="en-US" altLang="en-US" dirty="0"/>
              <a:t>The most famous master thesis</a:t>
            </a:r>
          </a:p>
        </p:txBody>
      </p:sp>
      <p:grpSp>
        <p:nvGrpSpPr>
          <p:cNvPr id="5" name="Group 34">
            <a:extLst>
              <a:ext uri="{FF2B5EF4-FFF2-40B4-BE49-F238E27FC236}">
                <a16:creationId xmlns:a16="http://schemas.microsoft.com/office/drawing/2014/main" id="{1CB1A310-B3CD-0E42-8CD3-9DBD95B4164F}"/>
              </a:ext>
            </a:extLst>
          </p:cNvPr>
          <p:cNvGrpSpPr>
            <a:grpSpLocks/>
          </p:cNvGrpSpPr>
          <p:nvPr/>
        </p:nvGrpSpPr>
        <p:grpSpPr bwMode="auto">
          <a:xfrm>
            <a:off x="5970270" y="320642"/>
            <a:ext cx="2971800" cy="1710928"/>
            <a:chOff x="3408" y="48"/>
            <a:chExt cx="2496" cy="1437"/>
          </a:xfrm>
        </p:grpSpPr>
        <p:pic>
          <p:nvPicPr>
            <p:cNvPr id="7175" name="Picture 32" descr="Claude Shannon">
              <a:extLst>
                <a:ext uri="{FF2B5EF4-FFF2-40B4-BE49-F238E27FC236}">
                  <a16:creationId xmlns:a16="http://schemas.microsoft.com/office/drawing/2014/main" id="{B693629E-B289-3A4B-AD53-6354CC0B4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" y="48"/>
              <a:ext cx="851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6" name="Rectangle 33">
              <a:extLst>
                <a:ext uri="{FF2B5EF4-FFF2-40B4-BE49-F238E27FC236}">
                  <a16:creationId xmlns:a16="http://schemas.microsoft.com/office/drawing/2014/main" id="{0B03CABC-CDB9-5549-B72B-5D20A477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296"/>
              <a:ext cx="2496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US" sz="1200" dirty="0">
                  <a:solidFill>
                    <a:srgbClr val="003399"/>
                  </a:solidFill>
                  <a:latin typeface="Comic Sans MS" panose="030F0902030302020204" pitchFamily="66" charset="0"/>
                </a:rPr>
                <a:t>Claude Shannon, 1916-2001</a:t>
              </a:r>
              <a:endParaRPr lang="en-US" altLang="en-US" sz="1350" dirty="0">
                <a:solidFill>
                  <a:srgbClr val="003399"/>
                </a:solidFill>
                <a:latin typeface="Comic Sans MS" panose="030F0902030302020204" pitchFamily="66" charset="0"/>
              </a:endParaRPr>
            </a:p>
            <a:p>
              <a:pPr algn="ctr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</a:pPr>
              <a:endParaRPr lang="en-US" altLang="en-US" sz="1350" dirty="0">
                <a:solidFill>
                  <a:srgbClr val="990000"/>
                </a:solidFill>
                <a:latin typeface="Comic Sans MS" panose="030F0902030302020204" pitchFamily="66" charset="0"/>
              </a:endParaRPr>
            </a:p>
          </p:txBody>
        </p:sp>
      </p:grp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1F607686-DC22-E54E-8E1C-C6E266E32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98" y="708911"/>
            <a:ext cx="3039141" cy="4278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D351BA-D2D6-D84D-8285-A1B29FC9BC2C}"/>
              </a:ext>
            </a:extLst>
          </p:cNvPr>
          <p:cNvSpPr txBox="1"/>
          <p:nvPr/>
        </p:nvSpPr>
        <p:spPr>
          <a:xfrm>
            <a:off x="201930" y="1083368"/>
            <a:ext cx="2505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Symbolic Analysis</a:t>
            </a:r>
          </a:p>
          <a:p>
            <a:pPr algn="ctr"/>
            <a:r>
              <a:rPr lang="en-TW" dirty="0"/>
              <a:t> of</a:t>
            </a:r>
          </a:p>
          <a:p>
            <a:pPr algn="ctr"/>
            <a:r>
              <a:rPr lang="en-TW" dirty="0"/>
              <a:t> Relay and Switching Circuits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6A03DC0-01FF-EC45-B938-84E40B668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760" y="2627792"/>
            <a:ext cx="2525164" cy="2359580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3FA830F0-EA11-B94F-A53F-96FB0574C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180" y="708909"/>
            <a:ext cx="2911839" cy="42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4" name="组合 31"/>
          <p:cNvGrpSpPr>
            <a:grpSpLocks/>
          </p:cNvGrpSpPr>
          <p:nvPr/>
        </p:nvGrpSpPr>
        <p:grpSpPr bwMode="auto">
          <a:xfrm>
            <a:off x="497596" y="856996"/>
            <a:ext cx="8148808" cy="2075665"/>
            <a:chOff x="-121960" y="-519735"/>
            <a:chExt cx="6697737" cy="2074325"/>
          </a:xfrm>
        </p:grpSpPr>
        <p:sp>
          <p:nvSpPr>
            <p:cNvPr id="9225" name="文本框 29"/>
            <p:cNvSpPr txBox="1">
              <a:spLocks noChangeArrowheads="1"/>
            </p:cNvSpPr>
            <p:nvPr/>
          </p:nvSpPr>
          <p:spPr bwMode="auto">
            <a:xfrm>
              <a:off x="109671" y="-519735"/>
              <a:ext cx="4144188" cy="645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600" b="1" dirty="0">
                  <a:solidFill>
                    <a:srgbClr val="1E1E1E"/>
                  </a:solidFill>
                  <a:latin typeface="+mj-ea"/>
                  <a:ea typeface="+mj-ea"/>
                </a:rPr>
                <a:t>计算思维就是决策方法论</a:t>
              </a:r>
            </a:p>
          </p:txBody>
        </p:sp>
        <p:sp>
          <p:nvSpPr>
            <p:cNvPr id="9226" name="文本框 30"/>
            <p:cNvSpPr txBox="1">
              <a:spLocks noChangeArrowheads="1"/>
            </p:cNvSpPr>
            <p:nvPr/>
          </p:nvSpPr>
          <p:spPr bwMode="auto">
            <a:xfrm>
              <a:off x="-121960" y="539583"/>
              <a:ext cx="6697737" cy="101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 sz="13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200" b="1" dirty="0">
                  <a:solidFill>
                    <a:srgbClr val="1E1E1E"/>
                  </a:solidFill>
                  <a:latin typeface="+mj-ea"/>
                  <a:ea typeface="+mj-ea"/>
                </a:rPr>
                <a:t>棋经得算篇：</a:t>
              </a:r>
              <a:endParaRPr lang="en-US" altLang="zh-CN" sz="3200" b="1" dirty="0">
                <a:solidFill>
                  <a:srgbClr val="1E1E1E"/>
                </a:solidFill>
                <a:latin typeface="+mj-ea"/>
                <a:ea typeface="+mj-ea"/>
              </a:endParaRPr>
            </a:p>
            <a:p>
              <a:pPr eaLnBrk="1" hangingPunct="1"/>
              <a:r>
                <a:rPr lang="zh-CN" altLang="en-US" sz="2800" b="1" dirty="0">
                  <a:solidFill>
                    <a:srgbClr val="0070C0"/>
                  </a:solidFill>
                  <a:latin typeface="+mj-ea"/>
                  <a:ea typeface="+mj-ea"/>
                </a:rPr>
                <a:t>“</a:t>
              </a:r>
              <a:r>
                <a:rPr lang="en-US" altLang="x-none" sz="2800" b="1" dirty="0" err="1">
                  <a:solidFill>
                    <a:srgbClr val="0070C0"/>
                  </a:solidFill>
                  <a:latin typeface="+mj-ea"/>
                  <a:ea typeface="+mj-ea"/>
                </a:rPr>
                <a:t>兵法曰</a:t>
              </a:r>
              <a:r>
                <a:rPr lang="zh-CN" altLang="en-US" sz="2800" b="1" dirty="0">
                  <a:solidFill>
                    <a:srgbClr val="1E1E1E"/>
                  </a:solidFill>
                  <a:latin typeface="+mj-ea"/>
                  <a:ea typeface="+mj-ea"/>
                </a:rPr>
                <a:t>：</a:t>
              </a:r>
              <a:r>
                <a:rPr lang="en-US" altLang="zh-CN" sz="2800" b="1" dirty="0">
                  <a:solidFill>
                    <a:srgbClr val="FF0000"/>
                  </a:solidFill>
                  <a:latin typeface="+mj-ea"/>
                  <a:ea typeface="+mj-ea"/>
                </a:rPr>
                <a:t>’</a:t>
              </a:r>
              <a:r>
                <a:rPr lang="zh-CN" altLang="en-US" sz="2800" b="1" dirty="0">
                  <a:solidFill>
                    <a:srgbClr val="FF0000"/>
                  </a:solidFill>
                  <a:latin typeface="+mj-ea"/>
                  <a:ea typeface="+mj-ea"/>
                </a:rPr>
                <a:t>多算胜，少算不胜，况无算乎？</a:t>
              </a:r>
              <a:r>
                <a:rPr lang="en-US" altLang="zh-CN" sz="2800" b="1" dirty="0">
                  <a:solidFill>
                    <a:srgbClr val="FF0000"/>
                  </a:solidFill>
                  <a:latin typeface="+mj-ea"/>
                  <a:ea typeface="+mj-ea"/>
                </a:rPr>
                <a:t>’</a:t>
              </a:r>
              <a:r>
                <a:rPr lang="zh-CN" altLang="en-US" sz="2800" b="1" dirty="0">
                  <a:solidFill>
                    <a:srgbClr val="0070C0"/>
                  </a:solidFill>
                  <a:latin typeface="+mj-ea"/>
                  <a:ea typeface="+mj-ea"/>
                </a:rPr>
                <a:t>”</a:t>
              </a:r>
            </a:p>
          </p:txBody>
        </p:sp>
      </p:grp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91DA12A-C405-4F49-81D0-71CA7081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61" y="3110432"/>
            <a:ext cx="4149678" cy="165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74469"/>
      </p:ext>
    </p:extLst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402" name="Object 2">
            <a:extLst>
              <a:ext uri="{FF2B5EF4-FFF2-40B4-BE49-F238E27FC236}">
                <a16:creationId xmlns:a16="http://schemas.microsoft.com/office/drawing/2014/main" id="{83E14E2F-236F-2F46-B497-6E82BE6291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7350" y="538163"/>
          <a:ext cx="2457450" cy="174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" r:id="rId4" imgW="2781300" imgH="1593850" progId="Visio.Drawing.6">
                  <p:embed/>
                </p:oleObj>
              </mc:Choice>
              <mc:Fallback>
                <p:oleObj r:id="rId4" imgW="2781300" imgH="1593850" progId="Visio.Drawing.6">
                  <p:embed/>
                  <p:pic>
                    <p:nvPicPr>
                      <p:cNvPr id="230402" name="Object 2">
                        <a:extLst>
                          <a:ext uri="{FF2B5EF4-FFF2-40B4-BE49-F238E27FC236}">
                            <a16:creationId xmlns:a16="http://schemas.microsoft.com/office/drawing/2014/main" id="{83E14E2F-236F-2F46-B497-6E82BE6291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3495"/>
                      <a:stretch>
                        <a:fillRect/>
                      </a:stretch>
                    </p:blipFill>
                    <p:spPr bwMode="auto">
                      <a:xfrm>
                        <a:off x="1657350" y="538163"/>
                        <a:ext cx="2457450" cy="1746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3" name="Object 3">
            <a:extLst>
              <a:ext uri="{FF2B5EF4-FFF2-40B4-BE49-F238E27FC236}">
                <a16:creationId xmlns:a16="http://schemas.microsoft.com/office/drawing/2014/main" id="{C7554929-CF19-6343-AD3E-5B0FA32E7F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400050"/>
          <a:ext cx="2514600" cy="1940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" r:id="rId6" imgW="2781300" imgH="1765300" progId="Visio.Drawing.6">
                  <p:embed/>
                </p:oleObj>
              </mc:Choice>
              <mc:Fallback>
                <p:oleObj r:id="rId6" imgW="2781300" imgH="1765300" progId="Visio.Drawing.6">
                  <p:embed/>
                  <p:pic>
                    <p:nvPicPr>
                      <p:cNvPr id="230403" name="Object 3">
                        <a:extLst>
                          <a:ext uri="{FF2B5EF4-FFF2-40B4-BE49-F238E27FC236}">
                            <a16:creationId xmlns:a16="http://schemas.microsoft.com/office/drawing/2014/main" id="{C7554929-CF19-6343-AD3E-5B0FA32E7F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5967"/>
                      <a:stretch>
                        <a:fillRect/>
                      </a:stretch>
                    </p:blipFill>
                    <p:spPr bwMode="auto">
                      <a:xfrm>
                        <a:off x="4914900" y="400050"/>
                        <a:ext cx="2514600" cy="1940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4" name="Object 4">
            <a:extLst>
              <a:ext uri="{FF2B5EF4-FFF2-40B4-BE49-F238E27FC236}">
                <a16:creationId xmlns:a16="http://schemas.microsoft.com/office/drawing/2014/main" id="{43D0A312-5BE8-9246-B5B4-28C908D24B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2615803"/>
          <a:ext cx="25717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" r:id="rId8" imgW="2781300" imgH="1593850" progId="Visio.Drawing.6">
                  <p:embed/>
                </p:oleObj>
              </mc:Choice>
              <mc:Fallback>
                <p:oleObj r:id="rId8" imgW="2781300" imgH="1593850" progId="Visio.Drawing.6">
                  <p:embed/>
                  <p:pic>
                    <p:nvPicPr>
                      <p:cNvPr id="230404" name="Object 4">
                        <a:extLst>
                          <a:ext uri="{FF2B5EF4-FFF2-40B4-BE49-F238E27FC236}">
                            <a16:creationId xmlns:a16="http://schemas.microsoft.com/office/drawing/2014/main" id="{43D0A312-5BE8-9246-B5B4-28C908D24B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8376"/>
                      <a:stretch>
                        <a:fillRect/>
                      </a:stretch>
                    </p:blipFill>
                    <p:spPr bwMode="auto">
                      <a:xfrm>
                        <a:off x="1600200" y="2615803"/>
                        <a:ext cx="25717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05" name="Object 5">
            <a:extLst>
              <a:ext uri="{FF2B5EF4-FFF2-40B4-BE49-F238E27FC236}">
                <a16:creationId xmlns:a16="http://schemas.microsoft.com/office/drawing/2014/main" id="{822681C3-C6B4-274F-94EB-57C51BA5C5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00600" y="2682478"/>
          <a:ext cx="2857500" cy="1489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" r:id="rId10" imgW="4343400" imgH="1752600" progId="Visio.Drawing.6">
                  <p:embed/>
                </p:oleObj>
              </mc:Choice>
              <mc:Fallback>
                <p:oleObj r:id="rId10" imgW="4343400" imgH="1752600" progId="Visio.Drawing.6">
                  <p:embed/>
                  <p:pic>
                    <p:nvPicPr>
                      <p:cNvPr id="230405" name="Object 5">
                        <a:extLst>
                          <a:ext uri="{FF2B5EF4-FFF2-40B4-BE49-F238E27FC236}">
                            <a16:creationId xmlns:a16="http://schemas.microsoft.com/office/drawing/2014/main" id="{822681C3-C6B4-274F-94EB-57C51BA5C5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963" r="18291" b="21187"/>
                      <a:stretch>
                        <a:fillRect/>
                      </a:stretch>
                    </p:blipFill>
                    <p:spPr bwMode="auto">
                      <a:xfrm>
                        <a:off x="4800600" y="2682478"/>
                        <a:ext cx="2857500" cy="1489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6">
            <a:extLst>
              <a:ext uri="{FF2B5EF4-FFF2-40B4-BE49-F238E27FC236}">
                <a16:creationId xmlns:a16="http://schemas.microsoft.com/office/drawing/2014/main" id="{59512191-A986-A346-AEE6-A2082DA63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663300"/>
                </a:solidFill>
              </a:rPr>
              <a:t>Circuit implementations</a:t>
            </a:r>
          </a:p>
        </p:txBody>
      </p:sp>
      <p:sp>
        <p:nvSpPr>
          <p:cNvPr id="230407" name="Rectangle 7">
            <a:extLst>
              <a:ext uri="{FF2B5EF4-FFF2-40B4-BE49-F238E27FC236}">
                <a16:creationId xmlns:a16="http://schemas.microsoft.com/office/drawing/2014/main" id="{978B9022-521C-E64E-AF51-A2286EF14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407694"/>
            <a:ext cx="6286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US" sz="1350">
                <a:latin typeface="Comic Sans MS" panose="030F0902030302020204" pitchFamily="66" charset="0"/>
              </a:rPr>
              <a:t>From a computer science perspective, </a:t>
            </a:r>
            <a:br>
              <a:rPr lang="en-US" altLang="en-US" sz="1350">
                <a:latin typeface="Comic Sans MS" panose="030F0902030302020204" pitchFamily="66" charset="0"/>
              </a:rPr>
            </a:br>
            <a:r>
              <a:rPr lang="en-US" altLang="en-US" sz="1350">
                <a:latin typeface="Comic Sans MS" panose="030F0902030302020204" pitchFamily="66" charset="0"/>
              </a:rPr>
              <a:t>physical realizations of logic gates are irrelevant.</a:t>
            </a:r>
          </a:p>
        </p:txBody>
      </p:sp>
    </p:spTree>
    <p:extLst>
      <p:ext uri="{BB962C8B-B14F-4D97-AF65-F5344CB8AC3E}">
        <p14:creationId xmlns:p14="http://schemas.microsoft.com/office/powerpoint/2010/main" val="66274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06A8DA5-21C6-DE4F-89F1-50F5D58C7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9" y="0"/>
            <a:ext cx="7886700" cy="994172"/>
          </a:xfrm>
        </p:spPr>
        <p:txBody>
          <a:bodyPr/>
          <a:lstStyle/>
          <a:p>
            <a:r>
              <a:rPr lang="en-US" altLang="en-US" dirty="0"/>
              <a:t>Project 1: elementary logic gates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D2B5A75-6A5F-0445-8C17-4F24E8B852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14646" y="1101328"/>
            <a:ext cx="2709863" cy="352425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ct val="70000"/>
              </a:spcAft>
              <a:buNone/>
              <a:tabLst>
                <a:tab pos="0" algn="l"/>
              </a:tabLst>
            </a:pPr>
            <a:r>
              <a:rPr lang="en-US" altLang="en-US" b="1" u="sng">
                <a:cs typeface="Courier New" panose="02070309020205020404" pitchFamily="49" charset="0"/>
              </a:rPr>
              <a:t>Given: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Nand(a,b), false </a:t>
            </a:r>
            <a:endParaRPr lang="en-US" altLang="en-US">
              <a:cs typeface="Courier New" panose="02070309020205020404" pitchFamily="49" charset="0"/>
            </a:endParaRPr>
          </a:p>
        </p:txBody>
      </p:sp>
      <p:sp>
        <p:nvSpPr>
          <p:cNvPr id="218116" name="Rectangle 4">
            <a:extLst>
              <a:ext uri="{FF2B5EF4-FFF2-40B4-BE49-F238E27FC236}">
                <a16:creationId xmlns:a16="http://schemas.microsoft.com/office/drawing/2014/main" id="{CE3CDA33-0CDC-F643-AF17-7BDEC4E5C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736" y="1618059"/>
            <a:ext cx="3015854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500" b="1" u="sng" dirty="0">
                <a:latin typeface="Comic Sans MS" panose="030F0902030302020204" pitchFamily="66" charset="0"/>
                <a:cs typeface="Courier New" panose="02070309020205020404" pitchFamily="49" charset="0"/>
              </a:rPr>
              <a:t>Build: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Not(a)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And(</a:t>
            </a:r>
            <a:r>
              <a:rPr lang="en-US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Or(</a:t>
            </a:r>
            <a:r>
              <a:rPr lang="en-US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Mux(</a:t>
            </a:r>
            <a:r>
              <a:rPr lang="en-US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a,b,sel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 ...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Courier New" panose="02070309020205020404" pitchFamily="49" charset="0"/>
              </a:rPr>
              <a:t>Etc. - 12 gates altogether.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US" sz="1500" dirty="0">
              <a:latin typeface="Comic Sans MS" panose="030F0902030302020204" pitchFamily="66" charset="0"/>
              <a:cs typeface="Courier New" panose="02070309020205020404" pitchFamily="49" charset="0"/>
            </a:endParaRPr>
          </a:p>
        </p:txBody>
      </p:sp>
      <p:grpSp>
        <p:nvGrpSpPr>
          <p:cNvPr id="9221" name="Group 6">
            <a:extLst>
              <a:ext uri="{FF2B5EF4-FFF2-40B4-BE49-F238E27FC236}">
                <a16:creationId xmlns:a16="http://schemas.microsoft.com/office/drawing/2014/main" id="{DBEAAE28-F5D1-FD4B-8AB0-E2EEBB5BF2CC}"/>
              </a:ext>
            </a:extLst>
          </p:cNvPr>
          <p:cNvGrpSpPr>
            <a:grpSpLocks/>
          </p:cNvGrpSpPr>
          <p:nvPr/>
        </p:nvGrpSpPr>
        <p:grpSpPr bwMode="auto">
          <a:xfrm>
            <a:off x="5649686" y="1046559"/>
            <a:ext cx="1428750" cy="971550"/>
            <a:chOff x="4032" y="624"/>
            <a:chExt cx="1200" cy="816"/>
          </a:xfrm>
        </p:grpSpPr>
        <p:sp>
          <p:nvSpPr>
            <p:cNvPr id="9223" name="Text Box 7">
              <a:extLst>
                <a:ext uri="{FF2B5EF4-FFF2-40B4-BE49-F238E27FC236}">
                  <a16:creationId xmlns:a16="http://schemas.microsoft.com/office/drawing/2014/main" id="{D8272868-C624-014D-BA9C-517ADD3E3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624"/>
              <a:ext cx="1200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 b   Nand(a,b)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0  0    1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1  0    1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1  1    0 </a:t>
              </a:r>
            </a:p>
          </p:txBody>
        </p:sp>
        <p:sp>
          <p:nvSpPr>
            <p:cNvPr id="9224" name="Line 8">
              <a:extLst>
                <a:ext uri="{FF2B5EF4-FFF2-40B4-BE49-F238E27FC236}">
                  <a16:creationId xmlns:a16="http://schemas.microsoft.com/office/drawing/2014/main" id="{957D1A7F-13D0-DB43-88D9-2E585CA85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672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sp>
          <p:nvSpPr>
            <p:cNvPr id="9225" name="Line 9">
              <a:extLst>
                <a:ext uri="{FF2B5EF4-FFF2-40B4-BE49-F238E27FC236}">
                  <a16:creationId xmlns:a16="http://schemas.microsoft.com/office/drawing/2014/main" id="{3F59A54F-409C-BE4C-BE1F-593884BCF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816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</p:grpSp>
      <p:sp>
        <p:nvSpPr>
          <p:cNvPr id="218122" name="Rectangle 10">
            <a:extLst>
              <a:ext uri="{FF2B5EF4-FFF2-40B4-BE49-F238E27FC236}">
                <a16:creationId xmlns:a16="http://schemas.microsoft.com/office/drawing/2014/main" id="{63435F23-23F9-8F47-A8F2-801193819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509" y="3037284"/>
            <a:ext cx="3402806" cy="210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Q: Why these particular 12 gates?</a:t>
            </a:r>
          </a:p>
          <a:p>
            <a:pPr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A: Since …</a:t>
            </a:r>
          </a:p>
          <a:p>
            <a:pPr lvl="1"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They are commonly used gates</a:t>
            </a:r>
          </a:p>
          <a:p>
            <a:pPr lvl="1"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350">
                <a:latin typeface="Comic Sans MS" panose="030F0902030302020204" pitchFamily="66" charset="0"/>
                <a:cs typeface="Courier New" panose="02070309020205020404" pitchFamily="49" charset="0"/>
              </a:rPr>
              <a:t>They provide all the basic building blocks needed to build our computer.</a:t>
            </a:r>
          </a:p>
          <a:p>
            <a:pPr>
              <a:spcBef>
                <a:spcPct val="45000"/>
              </a:spcBef>
              <a:spcAft>
                <a:spcPct val="4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US" sz="1350">
              <a:latin typeface="Comic Sans MS" panose="030F0902030302020204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 build="p" autoUpdateAnimBg="0"/>
      <p:bldP spid="218122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80C222E-F4D8-D945-864B-86FE162B6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 altLang="en-US" dirty="0"/>
              <a:t>Multiplexer</a:t>
            </a:r>
            <a:endParaRPr lang="en-US" altLang="en-US" sz="1200" dirty="0"/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3470F74C-7485-574F-93B0-7BF827FCC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235" y="3489722"/>
            <a:ext cx="5434013" cy="62865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en-US" u="sng"/>
              <a:t>Proposed Implementation:</a:t>
            </a:r>
            <a:r>
              <a:rPr lang="en-US" altLang="en-US"/>
              <a:t> based on Not, And, Or gates.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0B59EC-37D6-5D47-B061-DB0A8065BA8F}"/>
              </a:ext>
            </a:extLst>
          </p:cNvPr>
          <p:cNvGrpSpPr>
            <a:grpSpLocks/>
          </p:cNvGrpSpPr>
          <p:nvPr/>
        </p:nvGrpSpPr>
        <p:grpSpPr bwMode="auto">
          <a:xfrm>
            <a:off x="1625204" y="1015604"/>
            <a:ext cx="4135040" cy="1988344"/>
            <a:chOff x="642392" y="908720"/>
            <a:chExt cx="5513784" cy="2651348"/>
          </a:xfrm>
        </p:grpSpPr>
        <p:graphicFrame>
          <p:nvGraphicFramePr>
            <p:cNvPr id="10249" name="Object 5">
              <a:extLst>
                <a:ext uri="{FF2B5EF4-FFF2-40B4-BE49-F238E27FC236}">
                  <a16:creationId xmlns:a16="http://schemas.microsoft.com/office/drawing/2014/main" id="{28D55052-DC01-F04E-A5FA-5B6760CFA2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9576" y="1500188"/>
            <a:ext cx="3276600" cy="190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" r:id="rId4" imgW="2057400" imgH="1016000" progId="Visio.Drawing.6">
                    <p:embed/>
                  </p:oleObj>
                </mc:Choice>
                <mc:Fallback>
                  <p:oleObj r:id="rId4" imgW="2057400" imgH="1016000" progId="Visio.Drawing.6">
                    <p:embed/>
                    <p:pic>
                      <p:nvPicPr>
                        <p:cNvPr id="10249" name="Object 5">
                          <a:extLst>
                            <a:ext uri="{FF2B5EF4-FFF2-40B4-BE49-F238E27FC236}">
                              <a16:creationId xmlns:a16="http://schemas.microsoft.com/office/drawing/2014/main" id="{28D55052-DC01-F04E-A5FA-5B6760CFA20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15224" b="6717"/>
                        <a:stretch>
                          <a:fillRect/>
                        </a:stretch>
                      </p:blipFill>
                      <p:spPr bwMode="auto">
                        <a:xfrm>
                          <a:off x="2879576" y="1500188"/>
                          <a:ext cx="3276600" cy="1905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Text Box 70">
              <a:extLst>
                <a:ext uri="{FF2B5EF4-FFF2-40B4-BE49-F238E27FC236}">
                  <a16:creationId xmlns:a16="http://schemas.microsoft.com/office/drawing/2014/main" id="{C9F5F12C-01C6-7942-9B10-9A90A2375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392" y="908720"/>
              <a:ext cx="1944216" cy="26513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 b sel  out</a:t>
              </a: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0  0  0   0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0  0  1   0 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0  1  0   0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0  1  1   1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1  0  0   1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1  0  1   0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1  1  0   1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  <a:buFontTx/>
                <a:buAutoNum type="arabicPlain"/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1  1   1</a:t>
              </a:r>
            </a:p>
          </p:txBody>
        </p:sp>
        <p:sp>
          <p:nvSpPr>
            <p:cNvPr id="10251" name="Line 72">
              <a:extLst>
                <a:ext uri="{FF2B5EF4-FFF2-40B4-BE49-F238E27FC236}">
                  <a16:creationId xmlns:a16="http://schemas.microsoft.com/office/drawing/2014/main" id="{BD44336E-C277-944E-A82D-C1B9E8DD3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392" y="1255812"/>
              <a:ext cx="19442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cxnSp>
          <p:nvCxnSpPr>
            <p:cNvPr id="10252" name="Straight Connector 4">
              <a:extLst>
                <a:ext uri="{FF2B5EF4-FFF2-40B4-BE49-F238E27FC236}">
                  <a16:creationId xmlns:a16="http://schemas.microsoft.com/office/drawing/2014/main" id="{225015DB-6F84-304E-8968-ACDB961288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38536" y="908720"/>
              <a:ext cx="0" cy="2651348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AC716D-F8EF-4D48-9BDF-EDB3F2326FEE}"/>
              </a:ext>
            </a:extLst>
          </p:cNvPr>
          <p:cNvGrpSpPr>
            <a:grpSpLocks/>
          </p:cNvGrpSpPr>
          <p:nvPr/>
        </p:nvGrpSpPr>
        <p:grpSpPr bwMode="auto">
          <a:xfrm>
            <a:off x="6354366" y="1114425"/>
            <a:ext cx="971550" cy="710804"/>
            <a:chOff x="6588224" y="2481236"/>
            <a:chExt cx="1296144" cy="947764"/>
          </a:xfrm>
        </p:grpSpPr>
        <p:sp>
          <p:nvSpPr>
            <p:cNvPr id="10246" name="Text Box 70">
              <a:extLst>
                <a:ext uri="{FF2B5EF4-FFF2-40B4-BE49-F238E27FC236}">
                  <a16:creationId xmlns:a16="http://schemas.microsoft.com/office/drawing/2014/main" id="{F2B5A83C-B1F3-C448-9A26-D75967ECE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8224" y="2481236"/>
              <a:ext cx="1296144" cy="9477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  out</a:t>
              </a: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0    a</a:t>
              </a:r>
            </a:p>
            <a:p>
              <a:pPr eaLnBrk="1" hangingPunct="1">
                <a:lnSpc>
                  <a:spcPct val="50000"/>
                </a:lnSpc>
                <a:spcBef>
                  <a:spcPts val="900"/>
                </a:spcBef>
              </a:pPr>
              <a:r>
                <a:rPr lang="en-US" altLang="en-US" sz="1200" b="1">
                  <a:latin typeface="Courier New" panose="02070309020205020404" pitchFamily="49" charset="0"/>
                  <a:cs typeface="Courier New" panose="02070309020205020404" pitchFamily="49" charset="0"/>
                </a:rPr>
                <a:t> 1    b</a:t>
              </a:r>
            </a:p>
          </p:txBody>
        </p:sp>
        <p:sp>
          <p:nvSpPr>
            <p:cNvPr id="10247" name="Line 72">
              <a:extLst>
                <a:ext uri="{FF2B5EF4-FFF2-40B4-BE49-F238E27FC236}">
                  <a16:creationId xmlns:a16="http://schemas.microsoft.com/office/drawing/2014/main" id="{FEFF8109-C2B9-374A-AE74-F53A6672D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8224" y="2828328"/>
              <a:ext cx="1296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 sz="975"/>
            </a:p>
          </p:txBody>
        </p:sp>
        <p:cxnSp>
          <p:nvCxnSpPr>
            <p:cNvPr id="10248" name="Straight Connector 28">
              <a:extLst>
                <a:ext uri="{FF2B5EF4-FFF2-40B4-BE49-F238E27FC236}">
                  <a16:creationId xmlns:a16="http://schemas.microsoft.com/office/drawing/2014/main" id="{C9C3FA31-189F-A54C-98D7-C55B1D166A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08304" y="2481236"/>
              <a:ext cx="0" cy="947764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4440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8DEAFA-8CD2-A741-893C-E3F62108894B}"/>
              </a:ext>
            </a:extLst>
          </p:cNvPr>
          <p:cNvGrpSpPr>
            <a:grpSpLocks/>
          </p:cNvGrpSpPr>
          <p:nvPr/>
        </p:nvGrpSpPr>
        <p:grpSpPr bwMode="auto">
          <a:xfrm>
            <a:off x="1406979" y="1103795"/>
            <a:ext cx="3771900" cy="1503759"/>
            <a:chOff x="240" y="657"/>
            <a:chExt cx="3168" cy="1263"/>
          </a:xfrm>
        </p:grpSpPr>
        <p:graphicFrame>
          <p:nvGraphicFramePr>
            <p:cNvPr id="11309" name="Object 3">
              <a:extLst>
                <a:ext uri="{FF2B5EF4-FFF2-40B4-BE49-F238E27FC236}">
                  <a16:creationId xmlns:a16="http://schemas.microsoft.com/office/drawing/2014/main" id="{AEC680BE-C286-8343-8E8B-5D5870E585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657"/>
            <a:ext cx="2112" cy="1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3" name="VISIO" r:id="rId4" imgW="14630400" imgH="5441950" progId="Visio.Drawing.6">
                    <p:embed/>
                  </p:oleObj>
                </mc:Choice>
                <mc:Fallback>
                  <p:oleObj name="VISIO" r:id="rId4" imgW="14630400" imgH="5441950" progId="Visio.Drawing.6">
                    <p:embed/>
                    <p:pic>
                      <p:nvPicPr>
                        <p:cNvPr id="11309" name="Object 3">
                          <a:extLst>
                            <a:ext uri="{FF2B5EF4-FFF2-40B4-BE49-F238E27FC236}">
                              <a16:creationId xmlns:a16="http://schemas.microsoft.com/office/drawing/2014/main" id="{AEC680BE-C286-8343-8E8B-5D5870E585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890" t="4361" r="48534" b="24588"/>
                        <a:stretch>
                          <a:fillRect/>
                        </a:stretch>
                      </p:blipFill>
                      <p:spPr bwMode="auto">
                        <a:xfrm>
                          <a:off x="240" y="657"/>
                          <a:ext cx="2112" cy="1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0" name="Text Box 4">
              <a:extLst>
                <a:ext uri="{FF2B5EF4-FFF2-40B4-BE49-F238E27FC236}">
                  <a16:creationId xmlns:a16="http://schemas.microsoft.com/office/drawing/2014/main" id="{312ACE9A-91AE-5141-AD59-3A03E74B6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864"/>
              <a:ext cx="816" cy="81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 b  out</a:t>
              </a: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0  0   0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0  1   0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1  0   0 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altLang="en-US" sz="975" b="1">
                  <a:latin typeface="Courier New" panose="02070309020205020404" pitchFamily="49" charset="0"/>
                  <a:cs typeface="Courier New" panose="02070309020205020404" pitchFamily="49" charset="0"/>
                </a:rPr>
                <a:t>1  1   1</a:t>
              </a:r>
            </a:p>
          </p:txBody>
        </p:sp>
        <p:sp>
          <p:nvSpPr>
            <p:cNvPr id="11311" name="Rectangle 5">
              <a:extLst>
                <a:ext uri="{FF2B5EF4-FFF2-40B4-BE49-F238E27FC236}">
                  <a16:creationId xmlns:a16="http://schemas.microsoft.com/office/drawing/2014/main" id="{F5A443EF-2ADC-BD47-A5BA-EEF3463EB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672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200"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And.cmp</a:t>
              </a:r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0F41C0BE-61BD-E240-A494-A55FA35B5E57}"/>
              </a:ext>
            </a:extLst>
          </p:cNvPr>
          <p:cNvGrpSpPr>
            <a:grpSpLocks/>
          </p:cNvGrpSpPr>
          <p:nvPr/>
        </p:nvGrpSpPr>
        <p:grpSpPr bwMode="auto">
          <a:xfrm>
            <a:off x="4835979" y="2950454"/>
            <a:ext cx="2857500" cy="1943100"/>
            <a:chOff x="3120" y="2208"/>
            <a:chExt cx="2400" cy="1632"/>
          </a:xfrm>
        </p:grpSpPr>
        <p:sp>
          <p:nvSpPr>
            <p:cNvPr id="11307" name="Text Box 7">
              <a:extLst>
                <a:ext uri="{FF2B5EF4-FFF2-40B4-BE49-F238E27FC236}">
                  <a16:creationId xmlns:a16="http://schemas.microsoft.com/office/drawing/2014/main" id="{72C2EF33-5ED5-6A47-A623-04A33B524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400"/>
              <a:ext cx="2352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load </a:t>
              </a:r>
              <a:r>
                <a:rPr lang="en-US" altLang="en-US" sz="1050" b="1" dirty="0" err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And.hdl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output-file </a:t>
              </a:r>
              <a:r>
                <a:rPr lang="en-US" altLang="en-US" sz="1050" b="1" dirty="0" err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And.out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compare-to </a:t>
              </a:r>
              <a:r>
                <a:rPr lang="en-US" altLang="en-US" sz="1050" b="1" dirty="0" err="1">
                  <a:solidFill>
                    <a:srgbClr val="A5002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And.cmp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output-list a b out;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0,set b 0,eval,output;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0,set b 1,eval,output;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1,set b 0,eval,output;</a:t>
              </a:r>
            </a:p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 a 1, set b 1, </a:t>
              </a:r>
              <a:r>
                <a:rPr lang="en-US" altLang="en-US" sz="105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eval</a:t>
              </a:r>
              <a:r>
                <a:rPr lang="en-US" altLang="en-US" sz="105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output;</a:t>
              </a:r>
            </a:p>
          </p:txBody>
        </p:sp>
        <p:sp>
          <p:nvSpPr>
            <p:cNvPr id="11308" name="Rectangle 8">
              <a:extLst>
                <a:ext uri="{FF2B5EF4-FFF2-40B4-BE49-F238E27FC236}">
                  <a16:creationId xmlns:a16="http://schemas.microsoft.com/office/drawing/2014/main" id="{B100CA89-209B-9045-B387-EA729923F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208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200"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And.tst</a:t>
              </a:r>
            </a:p>
          </p:txBody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E0CB0004-CDFB-9240-8306-8360C1E6F851}"/>
              </a:ext>
            </a:extLst>
          </p:cNvPr>
          <p:cNvGrpSpPr>
            <a:grpSpLocks/>
          </p:cNvGrpSpPr>
          <p:nvPr/>
        </p:nvGrpSpPr>
        <p:grpSpPr bwMode="auto">
          <a:xfrm>
            <a:off x="1464129" y="2950454"/>
            <a:ext cx="2743200" cy="1943100"/>
            <a:chOff x="288" y="2208"/>
            <a:chExt cx="2304" cy="1632"/>
          </a:xfrm>
        </p:grpSpPr>
        <p:sp>
          <p:nvSpPr>
            <p:cNvPr id="11305" name="Rectangle 10">
              <a:extLst>
                <a:ext uri="{FF2B5EF4-FFF2-40B4-BE49-F238E27FC236}">
                  <a16:creationId xmlns:a16="http://schemas.microsoft.com/office/drawing/2014/main" id="{AE3F4D50-5D10-7D45-9723-7AE61F3BA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08"/>
              <a:ext cx="81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200"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And.hdl</a:t>
              </a:r>
            </a:p>
          </p:txBody>
        </p:sp>
        <p:sp>
          <p:nvSpPr>
            <p:cNvPr id="11306" name="Text Box 11">
              <a:extLst>
                <a:ext uri="{FF2B5EF4-FFF2-40B4-BE49-F238E27FC236}">
                  <a16:creationId xmlns:a16="http://schemas.microsoft.com/office/drawing/2014/main" id="{C6F3D6F7-DD5C-F445-A680-2F7AB1FBD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400"/>
              <a:ext cx="2256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CHIP And 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{   IN  a, b;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OUT out;</a:t>
              </a:r>
            </a:p>
            <a:p>
              <a:pPr>
                <a:spcBef>
                  <a:spcPct val="2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// implementation missing</a:t>
              </a:r>
              <a:endParaRPr lang="en-US" altLang="en-US" sz="1050" b="1">
                <a:solidFill>
                  <a:srgbClr val="CC33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>
                <a:spcBef>
                  <a:spcPct val="20000"/>
                </a:spcBef>
                <a:spcAft>
                  <a:spcPct val="35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Times New Roman" panose="02020603050405020304" pitchFamily="18" charset="0"/>
                </a:rPr>
                <a:t>}</a:t>
              </a:r>
              <a:r>
                <a:rPr lang="en-US" altLang="en-US" sz="105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altLang="en-US" sz="1050" b="1">
                  <a:latin typeface="Courier New" panose="02070309020205020404" pitchFamily="49" charset="0"/>
                  <a:cs typeface="Courier New" panose="02070309020205020404" pitchFamily="49" charset="0"/>
                </a:rPr>
                <a:t>     </a:t>
              </a:r>
            </a:p>
          </p:txBody>
        </p:sp>
      </p:grpSp>
      <p:sp>
        <p:nvSpPr>
          <p:cNvPr id="11269" name="Rectangle 12">
            <a:extLst>
              <a:ext uri="{FF2B5EF4-FFF2-40B4-BE49-F238E27FC236}">
                <a16:creationId xmlns:a16="http://schemas.microsoft.com/office/drawing/2014/main" id="{936D60A7-BCCB-B94D-8DFD-4233753F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3097"/>
            <a:ext cx="7886700" cy="994172"/>
          </a:xfrm>
          <a:noFill/>
        </p:spPr>
        <p:txBody>
          <a:bodyPr/>
          <a:lstStyle/>
          <a:p>
            <a:r>
              <a:rPr lang="en-US" altLang="en-US" dirty="0"/>
              <a:t>Example: Building an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 dirty="0"/>
              <a:t> gate</a:t>
            </a:r>
          </a:p>
        </p:txBody>
      </p:sp>
      <p:grpSp>
        <p:nvGrpSpPr>
          <p:cNvPr id="11302" name="Group 11301">
            <a:extLst>
              <a:ext uri="{FF2B5EF4-FFF2-40B4-BE49-F238E27FC236}">
                <a16:creationId xmlns:a16="http://schemas.microsoft.com/office/drawing/2014/main" id="{A1E98D52-9688-8241-87F7-5A46441A63AB}"/>
              </a:ext>
            </a:extLst>
          </p:cNvPr>
          <p:cNvGrpSpPr>
            <a:grpSpLocks/>
          </p:cNvGrpSpPr>
          <p:nvPr/>
        </p:nvGrpSpPr>
        <p:grpSpPr bwMode="auto">
          <a:xfrm>
            <a:off x="5542020" y="951395"/>
            <a:ext cx="2150269" cy="1769269"/>
            <a:chOff x="5893816" y="839787"/>
            <a:chExt cx="2867025" cy="2359025"/>
          </a:xfrm>
        </p:grpSpPr>
        <p:sp>
          <p:nvSpPr>
            <p:cNvPr id="11271" name="Freeform 5">
              <a:extLst>
                <a:ext uri="{FF2B5EF4-FFF2-40B4-BE49-F238E27FC236}">
                  <a16:creationId xmlns:a16="http://schemas.microsoft.com/office/drawing/2014/main" id="{5882B88B-8325-704E-9CCE-A0E611B1F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816" y="839787"/>
              <a:ext cx="2867025" cy="2359025"/>
            </a:xfrm>
            <a:custGeom>
              <a:avLst/>
              <a:gdLst>
                <a:gd name="T0" fmla="*/ 2147483647 w 3614"/>
                <a:gd name="T1" fmla="*/ 2147483647 h 2972"/>
                <a:gd name="T2" fmla="*/ 2147483647 w 3614"/>
                <a:gd name="T3" fmla="*/ 2147483647 h 2972"/>
                <a:gd name="T4" fmla="*/ 2147483647 w 3614"/>
                <a:gd name="T5" fmla="*/ 2147483647 h 2972"/>
                <a:gd name="T6" fmla="*/ 2147483647 w 3614"/>
                <a:gd name="T7" fmla="*/ 2147483647 h 2972"/>
                <a:gd name="T8" fmla="*/ 2147483647 w 3614"/>
                <a:gd name="T9" fmla="*/ 2147483647 h 2972"/>
                <a:gd name="T10" fmla="*/ 2147483647 w 3614"/>
                <a:gd name="T11" fmla="*/ 2147483647 h 2972"/>
                <a:gd name="T12" fmla="*/ 2147483647 w 3614"/>
                <a:gd name="T13" fmla="*/ 2147483647 h 2972"/>
                <a:gd name="T14" fmla="*/ 2147483647 w 3614"/>
                <a:gd name="T15" fmla="*/ 2147483647 h 2972"/>
                <a:gd name="T16" fmla="*/ 2147483647 w 3614"/>
                <a:gd name="T17" fmla="*/ 2147483647 h 2972"/>
                <a:gd name="T18" fmla="*/ 2147483647 w 3614"/>
                <a:gd name="T19" fmla="*/ 2147483647 h 2972"/>
                <a:gd name="T20" fmla="*/ 2147483647 w 3614"/>
                <a:gd name="T21" fmla="*/ 2147483647 h 2972"/>
                <a:gd name="T22" fmla="*/ 2147483647 w 3614"/>
                <a:gd name="T23" fmla="*/ 2147483647 h 2972"/>
                <a:gd name="T24" fmla="*/ 2147483647 w 3614"/>
                <a:gd name="T25" fmla="*/ 2147483647 h 2972"/>
                <a:gd name="T26" fmla="*/ 2147483647 w 3614"/>
                <a:gd name="T27" fmla="*/ 2147483647 h 2972"/>
                <a:gd name="T28" fmla="*/ 2147483647 w 3614"/>
                <a:gd name="T29" fmla="*/ 2147483647 h 2972"/>
                <a:gd name="T30" fmla="*/ 2147483647 w 3614"/>
                <a:gd name="T31" fmla="*/ 2147483647 h 2972"/>
                <a:gd name="T32" fmla="*/ 2147483647 w 3614"/>
                <a:gd name="T33" fmla="*/ 2147483647 h 2972"/>
                <a:gd name="T34" fmla="*/ 2147483647 w 3614"/>
                <a:gd name="T35" fmla="*/ 2147483647 h 2972"/>
                <a:gd name="T36" fmla="*/ 2147483647 w 3614"/>
                <a:gd name="T37" fmla="*/ 2147483647 h 2972"/>
                <a:gd name="T38" fmla="*/ 2147483647 w 3614"/>
                <a:gd name="T39" fmla="*/ 2147483647 h 2972"/>
                <a:gd name="T40" fmla="*/ 2147483647 w 3614"/>
                <a:gd name="T41" fmla="*/ 2147483647 h 2972"/>
                <a:gd name="T42" fmla="*/ 2147483647 w 3614"/>
                <a:gd name="T43" fmla="*/ 2147483647 h 2972"/>
                <a:gd name="T44" fmla="*/ 2147483647 w 3614"/>
                <a:gd name="T45" fmla="*/ 2147483647 h 2972"/>
                <a:gd name="T46" fmla="*/ 2147483647 w 3614"/>
                <a:gd name="T47" fmla="*/ 2147483647 h 2972"/>
                <a:gd name="T48" fmla="*/ 2147483647 w 3614"/>
                <a:gd name="T49" fmla="*/ 2147483647 h 2972"/>
                <a:gd name="T50" fmla="*/ 2147483647 w 3614"/>
                <a:gd name="T51" fmla="*/ 2147483647 h 2972"/>
                <a:gd name="T52" fmla="*/ 2147483647 w 3614"/>
                <a:gd name="T53" fmla="*/ 2147483647 h 2972"/>
                <a:gd name="T54" fmla="*/ 2147483647 w 3614"/>
                <a:gd name="T55" fmla="*/ 2147483647 h 2972"/>
                <a:gd name="T56" fmla="*/ 2147483647 w 3614"/>
                <a:gd name="T57" fmla="*/ 2147483647 h 2972"/>
                <a:gd name="T58" fmla="*/ 2147483647 w 3614"/>
                <a:gd name="T59" fmla="*/ 2147483647 h 2972"/>
                <a:gd name="T60" fmla="*/ 2147483647 w 3614"/>
                <a:gd name="T61" fmla="*/ 2147483647 h 2972"/>
                <a:gd name="T62" fmla="*/ 2147483647 w 3614"/>
                <a:gd name="T63" fmla="*/ 2147483647 h 2972"/>
                <a:gd name="T64" fmla="*/ 2147483647 w 3614"/>
                <a:gd name="T65" fmla="*/ 2147483647 h 2972"/>
                <a:gd name="T66" fmla="*/ 2147483647 w 3614"/>
                <a:gd name="T67" fmla="*/ 2147483647 h 2972"/>
                <a:gd name="T68" fmla="*/ 2147483647 w 3614"/>
                <a:gd name="T69" fmla="*/ 2147483647 h 2972"/>
                <a:gd name="T70" fmla="*/ 2147483647 w 3614"/>
                <a:gd name="T71" fmla="*/ 2147483647 h 2972"/>
                <a:gd name="T72" fmla="*/ 2147483647 w 3614"/>
                <a:gd name="T73" fmla="*/ 2147483647 h 2972"/>
                <a:gd name="T74" fmla="*/ 2147483647 w 3614"/>
                <a:gd name="T75" fmla="*/ 2147483647 h 2972"/>
                <a:gd name="T76" fmla="*/ 0 w 3614"/>
                <a:gd name="T77" fmla="*/ 2147483647 h 2972"/>
                <a:gd name="T78" fmla="*/ 2147483647 w 3614"/>
                <a:gd name="T79" fmla="*/ 2147483647 h 2972"/>
                <a:gd name="T80" fmla="*/ 2147483647 w 3614"/>
                <a:gd name="T81" fmla="*/ 2147483647 h 2972"/>
                <a:gd name="T82" fmla="*/ 2147483647 w 3614"/>
                <a:gd name="T83" fmla="*/ 2147483647 h 2972"/>
                <a:gd name="T84" fmla="*/ 2147483647 w 3614"/>
                <a:gd name="T85" fmla="*/ 2147483647 h 2972"/>
                <a:gd name="T86" fmla="*/ 2147483647 w 3614"/>
                <a:gd name="T87" fmla="*/ 2147483647 h 2972"/>
                <a:gd name="T88" fmla="*/ 2147483647 w 3614"/>
                <a:gd name="T89" fmla="*/ 2147483647 h 2972"/>
                <a:gd name="T90" fmla="*/ 2147483647 w 3614"/>
                <a:gd name="T91" fmla="*/ 2147483647 h 2972"/>
                <a:gd name="T92" fmla="*/ 2147483647 w 3614"/>
                <a:gd name="T93" fmla="*/ 2147483647 h 2972"/>
                <a:gd name="T94" fmla="*/ 2147483647 w 3614"/>
                <a:gd name="T95" fmla="*/ 2147483647 h 2972"/>
                <a:gd name="T96" fmla="*/ 2147483647 w 3614"/>
                <a:gd name="T97" fmla="*/ 2147483647 h 2972"/>
                <a:gd name="T98" fmla="*/ 2147483647 w 3614"/>
                <a:gd name="T99" fmla="*/ 2147483647 h 2972"/>
                <a:gd name="T100" fmla="*/ 2147483647 w 3614"/>
                <a:gd name="T101" fmla="*/ 2147483647 h 2972"/>
                <a:gd name="T102" fmla="*/ 2147483647 w 3614"/>
                <a:gd name="T103" fmla="*/ 2147483647 h 2972"/>
                <a:gd name="T104" fmla="*/ 2147483647 w 3614"/>
                <a:gd name="T105" fmla="*/ 2147483647 h 2972"/>
                <a:gd name="T106" fmla="*/ 2147483647 w 3614"/>
                <a:gd name="T107" fmla="*/ 2147483647 h 2972"/>
                <a:gd name="T108" fmla="*/ 2147483647 w 3614"/>
                <a:gd name="T109" fmla="*/ 2147483647 h 2972"/>
                <a:gd name="T110" fmla="*/ 2147483647 w 3614"/>
                <a:gd name="T111" fmla="*/ 2147483647 h 2972"/>
                <a:gd name="T112" fmla="*/ 2147483647 w 3614"/>
                <a:gd name="T113" fmla="*/ 2147483647 h 2972"/>
                <a:gd name="T114" fmla="*/ 2147483647 w 3614"/>
                <a:gd name="T115" fmla="*/ 2147483647 h 2972"/>
                <a:gd name="T116" fmla="*/ 2147483647 w 3614"/>
                <a:gd name="T117" fmla="*/ 2147483647 h 2972"/>
                <a:gd name="T118" fmla="*/ 2147483647 w 3614"/>
                <a:gd name="T119" fmla="*/ 2147483647 h 2972"/>
                <a:gd name="T120" fmla="*/ 2147483647 w 3614"/>
                <a:gd name="T121" fmla="*/ 2147483647 h 2972"/>
                <a:gd name="T122" fmla="*/ 2147483647 w 3614"/>
                <a:gd name="T123" fmla="*/ 2147483647 h 2972"/>
                <a:gd name="T124" fmla="*/ 2147483647 w 3614"/>
                <a:gd name="T125" fmla="*/ 2147483647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2" name="Freeform 24">
              <a:extLst>
                <a:ext uri="{FF2B5EF4-FFF2-40B4-BE49-F238E27FC236}">
                  <a16:creationId xmlns:a16="http://schemas.microsoft.com/office/drawing/2014/main" id="{67F96604-E0B9-A446-AA81-3045B19B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745" y="2539999"/>
              <a:ext cx="573088" cy="649288"/>
            </a:xfrm>
            <a:custGeom>
              <a:avLst/>
              <a:gdLst>
                <a:gd name="T0" fmla="*/ 2147483647 w 720"/>
                <a:gd name="T1" fmla="*/ 2147483647 h 817"/>
                <a:gd name="T2" fmla="*/ 2147483647 w 720"/>
                <a:gd name="T3" fmla="*/ 2147483647 h 817"/>
                <a:gd name="T4" fmla="*/ 2147483647 w 720"/>
                <a:gd name="T5" fmla="*/ 2147483647 h 817"/>
                <a:gd name="T6" fmla="*/ 2147483647 w 720"/>
                <a:gd name="T7" fmla="*/ 2147483647 h 817"/>
                <a:gd name="T8" fmla="*/ 2147483647 w 720"/>
                <a:gd name="T9" fmla="*/ 2147483647 h 817"/>
                <a:gd name="T10" fmla="*/ 2147483647 w 720"/>
                <a:gd name="T11" fmla="*/ 2147483647 h 817"/>
                <a:gd name="T12" fmla="*/ 2147483647 w 720"/>
                <a:gd name="T13" fmla="*/ 2147483647 h 817"/>
                <a:gd name="T14" fmla="*/ 2147483647 w 720"/>
                <a:gd name="T15" fmla="*/ 2147483647 h 817"/>
                <a:gd name="T16" fmla="*/ 2147483647 w 720"/>
                <a:gd name="T17" fmla="*/ 2147483647 h 817"/>
                <a:gd name="T18" fmla="*/ 2147483647 w 720"/>
                <a:gd name="T19" fmla="*/ 2147483647 h 817"/>
                <a:gd name="T20" fmla="*/ 2147483647 w 720"/>
                <a:gd name="T21" fmla="*/ 2147483647 h 817"/>
                <a:gd name="T22" fmla="*/ 2147483647 w 720"/>
                <a:gd name="T23" fmla="*/ 2147483647 h 817"/>
                <a:gd name="T24" fmla="*/ 2147483647 w 720"/>
                <a:gd name="T25" fmla="*/ 2147483647 h 817"/>
                <a:gd name="T26" fmla="*/ 2147483647 w 720"/>
                <a:gd name="T27" fmla="*/ 2147483647 h 817"/>
                <a:gd name="T28" fmla="*/ 2147483647 w 720"/>
                <a:gd name="T29" fmla="*/ 2147483647 h 817"/>
                <a:gd name="T30" fmla="*/ 2147483647 w 720"/>
                <a:gd name="T31" fmla="*/ 2147483647 h 817"/>
                <a:gd name="T32" fmla="*/ 2147483647 w 720"/>
                <a:gd name="T33" fmla="*/ 2147483647 h 817"/>
                <a:gd name="T34" fmla="*/ 2147483647 w 720"/>
                <a:gd name="T35" fmla="*/ 2147483647 h 817"/>
                <a:gd name="T36" fmla="*/ 2147483647 w 720"/>
                <a:gd name="T37" fmla="*/ 2147483647 h 817"/>
                <a:gd name="T38" fmla="*/ 2147483647 w 720"/>
                <a:gd name="T39" fmla="*/ 2147483647 h 817"/>
                <a:gd name="T40" fmla="*/ 2147483647 w 720"/>
                <a:gd name="T41" fmla="*/ 2147483647 h 817"/>
                <a:gd name="T42" fmla="*/ 2147483647 w 720"/>
                <a:gd name="T43" fmla="*/ 2147483647 h 817"/>
                <a:gd name="T44" fmla="*/ 2147483647 w 720"/>
                <a:gd name="T45" fmla="*/ 2147483647 h 817"/>
                <a:gd name="T46" fmla="*/ 2147483647 w 720"/>
                <a:gd name="T47" fmla="*/ 2147483647 h 817"/>
                <a:gd name="T48" fmla="*/ 2147483647 w 720"/>
                <a:gd name="T49" fmla="*/ 2147483647 h 817"/>
                <a:gd name="T50" fmla="*/ 2147483647 w 720"/>
                <a:gd name="T51" fmla="*/ 2147483647 h 817"/>
                <a:gd name="T52" fmla="*/ 2147483647 w 720"/>
                <a:gd name="T53" fmla="*/ 2147483647 h 817"/>
                <a:gd name="T54" fmla="*/ 2147483647 w 720"/>
                <a:gd name="T55" fmla="*/ 2147483647 h 817"/>
                <a:gd name="T56" fmla="*/ 2147483647 w 720"/>
                <a:gd name="T57" fmla="*/ 2147483647 h 817"/>
                <a:gd name="T58" fmla="*/ 2147483647 w 720"/>
                <a:gd name="T59" fmla="*/ 2147483647 h 817"/>
                <a:gd name="T60" fmla="*/ 2147483647 w 720"/>
                <a:gd name="T61" fmla="*/ 2147483647 h 817"/>
                <a:gd name="T62" fmla="*/ 2147483647 w 720"/>
                <a:gd name="T63" fmla="*/ 2147483647 h 817"/>
                <a:gd name="T64" fmla="*/ 2147483647 w 720"/>
                <a:gd name="T65" fmla="*/ 2147483647 h 817"/>
                <a:gd name="T66" fmla="*/ 2147483647 w 720"/>
                <a:gd name="T67" fmla="*/ 2147483647 h 817"/>
                <a:gd name="T68" fmla="*/ 2147483647 w 720"/>
                <a:gd name="T69" fmla="*/ 2147483647 h 817"/>
                <a:gd name="T70" fmla="*/ 2147483647 w 720"/>
                <a:gd name="T71" fmla="*/ 2147483647 h 817"/>
                <a:gd name="T72" fmla="*/ 2147483647 w 720"/>
                <a:gd name="T73" fmla="*/ 2147483647 h 817"/>
                <a:gd name="T74" fmla="*/ 2147483647 w 720"/>
                <a:gd name="T75" fmla="*/ 2147483647 h 817"/>
                <a:gd name="T76" fmla="*/ 2147483647 w 720"/>
                <a:gd name="T77" fmla="*/ 2147483647 h 817"/>
                <a:gd name="T78" fmla="*/ 2147483647 w 720"/>
                <a:gd name="T79" fmla="*/ 2147483647 h 817"/>
                <a:gd name="T80" fmla="*/ 2147483647 w 720"/>
                <a:gd name="T81" fmla="*/ 2147483647 h 817"/>
                <a:gd name="T82" fmla="*/ 2147483647 w 720"/>
                <a:gd name="T83" fmla="*/ 2147483647 h 817"/>
                <a:gd name="T84" fmla="*/ 2147483647 w 720"/>
                <a:gd name="T85" fmla="*/ 2147483647 h 817"/>
                <a:gd name="T86" fmla="*/ 2147483647 w 720"/>
                <a:gd name="T87" fmla="*/ 2147483647 h 817"/>
                <a:gd name="T88" fmla="*/ 2147483647 w 720"/>
                <a:gd name="T89" fmla="*/ 2147483647 h 817"/>
                <a:gd name="T90" fmla="*/ 2147483647 w 720"/>
                <a:gd name="T91" fmla="*/ 2147483647 h 817"/>
                <a:gd name="T92" fmla="*/ 2147483647 w 720"/>
                <a:gd name="T93" fmla="*/ 2147483647 h 817"/>
                <a:gd name="T94" fmla="*/ 2147483647 w 720"/>
                <a:gd name="T95" fmla="*/ 2147483647 h 817"/>
                <a:gd name="T96" fmla="*/ 2147483647 w 720"/>
                <a:gd name="T97" fmla="*/ 2147483647 h 817"/>
                <a:gd name="T98" fmla="*/ 2147483647 w 720"/>
                <a:gd name="T99" fmla="*/ 2147483647 h 817"/>
                <a:gd name="T100" fmla="*/ 2147483647 w 720"/>
                <a:gd name="T101" fmla="*/ 2147483647 h 817"/>
                <a:gd name="T102" fmla="*/ 2147483647 w 720"/>
                <a:gd name="T103" fmla="*/ 2147483647 h 817"/>
                <a:gd name="T104" fmla="*/ 2147483647 w 720"/>
                <a:gd name="T105" fmla="*/ 2147483647 h 817"/>
                <a:gd name="T106" fmla="*/ 2147483647 w 720"/>
                <a:gd name="T107" fmla="*/ 2147483647 h 817"/>
                <a:gd name="T108" fmla="*/ 2147483647 w 720"/>
                <a:gd name="T109" fmla="*/ 2147483647 h 817"/>
                <a:gd name="T110" fmla="*/ 2147483647 w 720"/>
                <a:gd name="T111" fmla="*/ 2147483647 h 817"/>
                <a:gd name="T112" fmla="*/ 2147483647 w 720"/>
                <a:gd name="T113" fmla="*/ 2147483647 h 817"/>
                <a:gd name="T114" fmla="*/ 2147483647 w 720"/>
                <a:gd name="T115" fmla="*/ 2147483647 h 817"/>
                <a:gd name="T116" fmla="*/ 2147483647 w 720"/>
                <a:gd name="T117" fmla="*/ 2147483647 h 817"/>
                <a:gd name="T118" fmla="*/ 2147483647 w 720"/>
                <a:gd name="T119" fmla="*/ 2147483647 h 81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20" h="817">
                  <a:moveTo>
                    <a:pt x="599" y="33"/>
                  </a:moveTo>
                  <a:lnTo>
                    <a:pt x="607" y="47"/>
                  </a:lnTo>
                  <a:lnTo>
                    <a:pt x="618" y="61"/>
                  </a:lnTo>
                  <a:lnTo>
                    <a:pt x="630" y="74"/>
                  </a:lnTo>
                  <a:lnTo>
                    <a:pt x="640" y="88"/>
                  </a:lnTo>
                  <a:lnTo>
                    <a:pt x="652" y="102"/>
                  </a:lnTo>
                  <a:lnTo>
                    <a:pt x="665" y="115"/>
                  </a:lnTo>
                  <a:lnTo>
                    <a:pt x="675" y="129"/>
                  </a:lnTo>
                  <a:lnTo>
                    <a:pt x="685" y="144"/>
                  </a:lnTo>
                  <a:lnTo>
                    <a:pt x="692" y="182"/>
                  </a:lnTo>
                  <a:lnTo>
                    <a:pt x="699" y="219"/>
                  </a:lnTo>
                  <a:lnTo>
                    <a:pt x="706" y="256"/>
                  </a:lnTo>
                  <a:lnTo>
                    <a:pt x="713" y="293"/>
                  </a:lnTo>
                  <a:lnTo>
                    <a:pt x="718" y="330"/>
                  </a:lnTo>
                  <a:lnTo>
                    <a:pt x="720" y="367"/>
                  </a:lnTo>
                  <a:lnTo>
                    <a:pt x="720" y="386"/>
                  </a:lnTo>
                  <a:lnTo>
                    <a:pt x="720" y="405"/>
                  </a:lnTo>
                  <a:lnTo>
                    <a:pt x="718" y="424"/>
                  </a:lnTo>
                  <a:lnTo>
                    <a:pt x="715" y="443"/>
                  </a:lnTo>
                  <a:lnTo>
                    <a:pt x="711" y="451"/>
                  </a:lnTo>
                  <a:lnTo>
                    <a:pt x="706" y="460"/>
                  </a:lnTo>
                  <a:lnTo>
                    <a:pt x="701" y="469"/>
                  </a:lnTo>
                  <a:lnTo>
                    <a:pt x="696" y="477"/>
                  </a:lnTo>
                  <a:lnTo>
                    <a:pt x="689" y="486"/>
                  </a:lnTo>
                  <a:lnTo>
                    <a:pt x="682" y="495"/>
                  </a:lnTo>
                  <a:lnTo>
                    <a:pt x="675" y="503"/>
                  </a:lnTo>
                  <a:lnTo>
                    <a:pt x="668" y="510"/>
                  </a:lnTo>
                  <a:lnTo>
                    <a:pt x="659" y="520"/>
                  </a:lnTo>
                  <a:lnTo>
                    <a:pt x="654" y="531"/>
                  </a:lnTo>
                  <a:lnTo>
                    <a:pt x="647" y="541"/>
                  </a:lnTo>
                  <a:lnTo>
                    <a:pt x="642" y="550"/>
                  </a:lnTo>
                  <a:lnTo>
                    <a:pt x="635" y="560"/>
                  </a:lnTo>
                  <a:lnTo>
                    <a:pt x="630" y="571"/>
                  </a:lnTo>
                  <a:lnTo>
                    <a:pt x="623" y="581"/>
                  </a:lnTo>
                  <a:lnTo>
                    <a:pt x="616" y="591"/>
                  </a:lnTo>
                  <a:lnTo>
                    <a:pt x="609" y="594"/>
                  </a:lnTo>
                  <a:lnTo>
                    <a:pt x="604" y="598"/>
                  </a:lnTo>
                  <a:lnTo>
                    <a:pt x="599" y="604"/>
                  </a:lnTo>
                  <a:lnTo>
                    <a:pt x="595" y="610"/>
                  </a:lnTo>
                  <a:lnTo>
                    <a:pt x="592" y="616"/>
                  </a:lnTo>
                  <a:lnTo>
                    <a:pt x="588" y="621"/>
                  </a:lnTo>
                  <a:lnTo>
                    <a:pt x="583" y="625"/>
                  </a:lnTo>
                  <a:lnTo>
                    <a:pt x="578" y="630"/>
                  </a:lnTo>
                  <a:lnTo>
                    <a:pt x="573" y="637"/>
                  </a:lnTo>
                  <a:lnTo>
                    <a:pt x="567" y="645"/>
                  </a:lnTo>
                  <a:lnTo>
                    <a:pt x="560" y="653"/>
                  </a:lnTo>
                  <a:lnTo>
                    <a:pt x="554" y="659"/>
                  </a:lnTo>
                  <a:lnTo>
                    <a:pt x="547" y="666"/>
                  </a:lnTo>
                  <a:lnTo>
                    <a:pt x="538" y="672"/>
                  </a:lnTo>
                  <a:lnTo>
                    <a:pt x="531" y="680"/>
                  </a:lnTo>
                  <a:lnTo>
                    <a:pt x="526" y="687"/>
                  </a:lnTo>
                  <a:lnTo>
                    <a:pt x="517" y="695"/>
                  </a:lnTo>
                  <a:lnTo>
                    <a:pt x="510" y="703"/>
                  </a:lnTo>
                  <a:lnTo>
                    <a:pt x="501" y="711"/>
                  </a:lnTo>
                  <a:lnTo>
                    <a:pt x="495" y="719"/>
                  </a:lnTo>
                  <a:lnTo>
                    <a:pt x="488" y="728"/>
                  </a:lnTo>
                  <a:lnTo>
                    <a:pt x="479" y="735"/>
                  </a:lnTo>
                  <a:lnTo>
                    <a:pt x="470" y="743"/>
                  </a:lnTo>
                  <a:lnTo>
                    <a:pt x="462" y="752"/>
                  </a:lnTo>
                  <a:lnTo>
                    <a:pt x="463" y="753"/>
                  </a:lnTo>
                  <a:lnTo>
                    <a:pt x="462" y="755"/>
                  </a:lnTo>
                  <a:lnTo>
                    <a:pt x="460" y="757"/>
                  </a:lnTo>
                  <a:lnTo>
                    <a:pt x="458" y="758"/>
                  </a:lnTo>
                  <a:lnTo>
                    <a:pt x="456" y="759"/>
                  </a:lnTo>
                  <a:lnTo>
                    <a:pt x="456" y="761"/>
                  </a:lnTo>
                  <a:lnTo>
                    <a:pt x="456" y="762"/>
                  </a:lnTo>
                  <a:lnTo>
                    <a:pt x="460" y="765"/>
                  </a:lnTo>
                  <a:lnTo>
                    <a:pt x="451" y="770"/>
                  </a:lnTo>
                  <a:lnTo>
                    <a:pt x="446" y="777"/>
                  </a:lnTo>
                  <a:lnTo>
                    <a:pt x="441" y="783"/>
                  </a:lnTo>
                  <a:lnTo>
                    <a:pt x="437" y="790"/>
                  </a:lnTo>
                  <a:lnTo>
                    <a:pt x="432" y="797"/>
                  </a:lnTo>
                  <a:lnTo>
                    <a:pt x="429" y="804"/>
                  </a:lnTo>
                  <a:lnTo>
                    <a:pt x="422" y="810"/>
                  </a:lnTo>
                  <a:lnTo>
                    <a:pt x="415" y="816"/>
                  </a:lnTo>
                  <a:lnTo>
                    <a:pt x="396" y="817"/>
                  </a:lnTo>
                  <a:lnTo>
                    <a:pt x="377" y="817"/>
                  </a:lnTo>
                  <a:lnTo>
                    <a:pt x="357" y="817"/>
                  </a:lnTo>
                  <a:lnTo>
                    <a:pt x="340" y="816"/>
                  </a:lnTo>
                  <a:lnTo>
                    <a:pt x="304" y="813"/>
                  </a:lnTo>
                  <a:lnTo>
                    <a:pt x="269" y="807"/>
                  </a:lnTo>
                  <a:lnTo>
                    <a:pt x="236" y="801"/>
                  </a:lnTo>
                  <a:lnTo>
                    <a:pt x="203" y="794"/>
                  </a:lnTo>
                  <a:lnTo>
                    <a:pt x="170" y="785"/>
                  </a:lnTo>
                  <a:lnTo>
                    <a:pt x="137" y="778"/>
                  </a:lnTo>
                  <a:lnTo>
                    <a:pt x="120" y="779"/>
                  </a:lnTo>
                  <a:lnTo>
                    <a:pt x="102" y="780"/>
                  </a:lnTo>
                  <a:lnTo>
                    <a:pt x="85" y="782"/>
                  </a:lnTo>
                  <a:lnTo>
                    <a:pt x="68" y="785"/>
                  </a:lnTo>
                  <a:lnTo>
                    <a:pt x="50" y="789"/>
                  </a:lnTo>
                  <a:lnTo>
                    <a:pt x="33" y="793"/>
                  </a:lnTo>
                  <a:lnTo>
                    <a:pt x="17" y="796"/>
                  </a:lnTo>
                  <a:lnTo>
                    <a:pt x="0" y="801"/>
                  </a:lnTo>
                  <a:lnTo>
                    <a:pt x="0" y="790"/>
                  </a:lnTo>
                  <a:lnTo>
                    <a:pt x="2" y="779"/>
                  </a:lnTo>
                  <a:lnTo>
                    <a:pt x="5" y="768"/>
                  </a:lnTo>
                  <a:lnTo>
                    <a:pt x="10" y="757"/>
                  </a:lnTo>
                  <a:lnTo>
                    <a:pt x="14" y="747"/>
                  </a:lnTo>
                  <a:lnTo>
                    <a:pt x="19" y="736"/>
                  </a:lnTo>
                  <a:lnTo>
                    <a:pt x="21" y="724"/>
                  </a:lnTo>
                  <a:lnTo>
                    <a:pt x="22" y="714"/>
                  </a:lnTo>
                  <a:lnTo>
                    <a:pt x="24" y="700"/>
                  </a:lnTo>
                  <a:lnTo>
                    <a:pt x="28" y="689"/>
                  </a:lnTo>
                  <a:lnTo>
                    <a:pt x="33" y="677"/>
                  </a:lnTo>
                  <a:lnTo>
                    <a:pt x="38" y="666"/>
                  </a:lnTo>
                  <a:lnTo>
                    <a:pt x="45" y="654"/>
                  </a:lnTo>
                  <a:lnTo>
                    <a:pt x="49" y="643"/>
                  </a:lnTo>
                  <a:lnTo>
                    <a:pt x="52" y="631"/>
                  </a:lnTo>
                  <a:lnTo>
                    <a:pt x="52" y="619"/>
                  </a:lnTo>
                  <a:lnTo>
                    <a:pt x="52" y="617"/>
                  </a:lnTo>
                  <a:lnTo>
                    <a:pt x="52" y="616"/>
                  </a:lnTo>
                  <a:lnTo>
                    <a:pt x="52" y="615"/>
                  </a:lnTo>
                  <a:lnTo>
                    <a:pt x="54" y="613"/>
                  </a:lnTo>
                  <a:lnTo>
                    <a:pt x="55" y="612"/>
                  </a:lnTo>
                  <a:lnTo>
                    <a:pt x="57" y="612"/>
                  </a:lnTo>
                  <a:lnTo>
                    <a:pt x="59" y="611"/>
                  </a:lnTo>
                  <a:lnTo>
                    <a:pt x="61" y="611"/>
                  </a:lnTo>
                  <a:lnTo>
                    <a:pt x="66" y="612"/>
                  </a:lnTo>
                  <a:lnTo>
                    <a:pt x="69" y="612"/>
                  </a:lnTo>
                  <a:lnTo>
                    <a:pt x="76" y="613"/>
                  </a:lnTo>
                  <a:lnTo>
                    <a:pt x="82" y="613"/>
                  </a:lnTo>
                  <a:lnTo>
                    <a:pt x="88" y="613"/>
                  </a:lnTo>
                  <a:lnTo>
                    <a:pt x="95" y="612"/>
                  </a:lnTo>
                  <a:lnTo>
                    <a:pt x="101" y="612"/>
                  </a:lnTo>
                  <a:lnTo>
                    <a:pt x="106" y="611"/>
                  </a:lnTo>
                  <a:lnTo>
                    <a:pt x="128" y="611"/>
                  </a:lnTo>
                  <a:lnTo>
                    <a:pt x="149" y="613"/>
                  </a:lnTo>
                  <a:lnTo>
                    <a:pt x="168" y="616"/>
                  </a:lnTo>
                  <a:lnTo>
                    <a:pt x="189" y="619"/>
                  </a:lnTo>
                  <a:lnTo>
                    <a:pt x="208" y="622"/>
                  </a:lnTo>
                  <a:lnTo>
                    <a:pt x="229" y="624"/>
                  </a:lnTo>
                  <a:lnTo>
                    <a:pt x="248" y="625"/>
                  </a:lnTo>
                  <a:lnTo>
                    <a:pt x="269" y="624"/>
                  </a:lnTo>
                  <a:lnTo>
                    <a:pt x="271" y="627"/>
                  </a:lnTo>
                  <a:lnTo>
                    <a:pt x="272" y="628"/>
                  </a:lnTo>
                  <a:lnTo>
                    <a:pt x="274" y="628"/>
                  </a:lnTo>
                  <a:lnTo>
                    <a:pt x="276" y="628"/>
                  </a:lnTo>
                  <a:lnTo>
                    <a:pt x="278" y="627"/>
                  </a:lnTo>
                  <a:lnTo>
                    <a:pt x="279" y="625"/>
                  </a:lnTo>
                  <a:lnTo>
                    <a:pt x="283" y="625"/>
                  </a:lnTo>
                  <a:lnTo>
                    <a:pt x="285" y="624"/>
                  </a:lnTo>
                  <a:lnTo>
                    <a:pt x="293" y="624"/>
                  </a:lnTo>
                  <a:lnTo>
                    <a:pt x="300" y="625"/>
                  </a:lnTo>
                  <a:lnTo>
                    <a:pt x="309" y="628"/>
                  </a:lnTo>
                  <a:lnTo>
                    <a:pt x="319" y="629"/>
                  </a:lnTo>
                  <a:lnTo>
                    <a:pt x="328" y="630"/>
                  </a:lnTo>
                  <a:lnTo>
                    <a:pt x="337" y="630"/>
                  </a:lnTo>
                  <a:lnTo>
                    <a:pt x="340" y="629"/>
                  </a:lnTo>
                  <a:lnTo>
                    <a:pt x="344" y="627"/>
                  </a:lnTo>
                  <a:lnTo>
                    <a:pt x="347" y="624"/>
                  </a:lnTo>
                  <a:lnTo>
                    <a:pt x="351" y="621"/>
                  </a:lnTo>
                  <a:lnTo>
                    <a:pt x="349" y="617"/>
                  </a:lnTo>
                  <a:lnTo>
                    <a:pt x="349" y="612"/>
                  </a:lnTo>
                  <a:lnTo>
                    <a:pt x="347" y="609"/>
                  </a:lnTo>
                  <a:lnTo>
                    <a:pt x="347" y="605"/>
                  </a:lnTo>
                  <a:lnTo>
                    <a:pt x="347" y="601"/>
                  </a:lnTo>
                  <a:lnTo>
                    <a:pt x="349" y="597"/>
                  </a:lnTo>
                  <a:lnTo>
                    <a:pt x="351" y="594"/>
                  </a:lnTo>
                  <a:lnTo>
                    <a:pt x="354" y="591"/>
                  </a:lnTo>
                  <a:lnTo>
                    <a:pt x="352" y="590"/>
                  </a:lnTo>
                  <a:lnTo>
                    <a:pt x="351" y="588"/>
                  </a:lnTo>
                  <a:lnTo>
                    <a:pt x="351" y="587"/>
                  </a:lnTo>
                  <a:lnTo>
                    <a:pt x="349" y="587"/>
                  </a:lnTo>
                  <a:lnTo>
                    <a:pt x="347" y="586"/>
                  </a:lnTo>
                  <a:lnTo>
                    <a:pt x="345" y="586"/>
                  </a:lnTo>
                  <a:lnTo>
                    <a:pt x="344" y="586"/>
                  </a:lnTo>
                  <a:lnTo>
                    <a:pt x="342" y="586"/>
                  </a:lnTo>
                  <a:lnTo>
                    <a:pt x="344" y="584"/>
                  </a:lnTo>
                  <a:lnTo>
                    <a:pt x="345" y="582"/>
                  </a:lnTo>
                  <a:lnTo>
                    <a:pt x="347" y="580"/>
                  </a:lnTo>
                  <a:lnTo>
                    <a:pt x="347" y="579"/>
                  </a:lnTo>
                  <a:lnTo>
                    <a:pt x="344" y="575"/>
                  </a:lnTo>
                  <a:lnTo>
                    <a:pt x="338" y="572"/>
                  </a:lnTo>
                  <a:lnTo>
                    <a:pt x="333" y="569"/>
                  </a:lnTo>
                  <a:lnTo>
                    <a:pt x="326" y="567"/>
                  </a:lnTo>
                  <a:lnTo>
                    <a:pt x="323" y="562"/>
                  </a:lnTo>
                  <a:lnTo>
                    <a:pt x="321" y="558"/>
                  </a:lnTo>
                  <a:lnTo>
                    <a:pt x="312" y="545"/>
                  </a:lnTo>
                  <a:lnTo>
                    <a:pt x="305" y="531"/>
                  </a:lnTo>
                  <a:lnTo>
                    <a:pt x="297" y="518"/>
                  </a:lnTo>
                  <a:lnTo>
                    <a:pt x="288" y="504"/>
                  </a:lnTo>
                  <a:lnTo>
                    <a:pt x="278" y="491"/>
                  </a:lnTo>
                  <a:lnTo>
                    <a:pt x="269" y="477"/>
                  </a:lnTo>
                  <a:lnTo>
                    <a:pt x="260" y="463"/>
                  </a:lnTo>
                  <a:lnTo>
                    <a:pt x="252" y="450"/>
                  </a:lnTo>
                  <a:lnTo>
                    <a:pt x="250" y="433"/>
                  </a:lnTo>
                  <a:lnTo>
                    <a:pt x="245" y="417"/>
                  </a:lnTo>
                  <a:lnTo>
                    <a:pt x="239" y="399"/>
                  </a:lnTo>
                  <a:lnTo>
                    <a:pt x="234" y="383"/>
                  </a:lnTo>
                  <a:lnTo>
                    <a:pt x="229" y="367"/>
                  </a:lnTo>
                  <a:lnTo>
                    <a:pt x="224" y="350"/>
                  </a:lnTo>
                  <a:lnTo>
                    <a:pt x="222" y="334"/>
                  </a:lnTo>
                  <a:lnTo>
                    <a:pt x="224" y="318"/>
                  </a:lnTo>
                  <a:lnTo>
                    <a:pt x="222" y="302"/>
                  </a:lnTo>
                  <a:lnTo>
                    <a:pt x="219" y="288"/>
                  </a:lnTo>
                  <a:lnTo>
                    <a:pt x="217" y="273"/>
                  </a:lnTo>
                  <a:lnTo>
                    <a:pt x="215" y="258"/>
                  </a:lnTo>
                  <a:lnTo>
                    <a:pt x="213" y="243"/>
                  </a:lnTo>
                  <a:lnTo>
                    <a:pt x="210" y="228"/>
                  </a:lnTo>
                  <a:lnTo>
                    <a:pt x="206" y="213"/>
                  </a:lnTo>
                  <a:lnTo>
                    <a:pt x="203" y="199"/>
                  </a:lnTo>
                  <a:lnTo>
                    <a:pt x="198" y="194"/>
                  </a:lnTo>
                  <a:lnTo>
                    <a:pt x="194" y="189"/>
                  </a:lnTo>
                  <a:lnTo>
                    <a:pt x="191" y="185"/>
                  </a:lnTo>
                  <a:lnTo>
                    <a:pt x="189" y="179"/>
                  </a:lnTo>
                  <a:lnTo>
                    <a:pt x="187" y="170"/>
                  </a:lnTo>
                  <a:lnTo>
                    <a:pt x="186" y="160"/>
                  </a:lnTo>
                  <a:lnTo>
                    <a:pt x="186" y="150"/>
                  </a:lnTo>
                  <a:lnTo>
                    <a:pt x="184" y="140"/>
                  </a:lnTo>
                  <a:lnTo>
                    <a:pt x="180" y="135"/>
                  </a:lnTo>
                  <a:lnTo>
                    <a:pt x="179" y="131"/>
                  </a:lnTo>
                  <a:lnTo>
                    <a:pt x="175" y="126"/>
                  </a:lnTo>
                  <a:lnTo>
                    <a:pt x="170" y="121"/>
                  </a:lnTo>
                  <a:lnTo>
                    <a:pt x="163" y="116"/>
                  </a:lnTo>
                  <a:lnTo>
                    <a:pt x="158" y="111"/>
                  </a:lnTo>
                  <a:lnTo>
                    <a:pt x="153" y="105"/>
                  </a:lnTo>
                  <a:lnTo>
                    <a:pt x="147" y="100"/>
                  </a:lnTo>
                  <a:lnTo>
                    <a:pt x="144" y="95"/>
                  </a:lnTo>
                  <a:lnTo>
                    <a:pt x="141" y="89"/>
                  </a:lnTo>
                  <a:lnTo>
                    <a:pt x="137" y="83"/>
                  </a:lnTo>
                  <a:lnTo>
                    <a:pt x="134" y="77"/>
                  </a:lnTo>
                  <a:lnTo>
                    <a:pt x="137" y="82"/>
                  </a:lnTo>
                  <a:lnTo>
                    <a:pt x="142" y="87"/>
                  </a:lnTo>
                  <a:lnTo>
                    <a:pt x="146" y="91"/>
                  </a:lnTo>
                  <a:lnTo>
                    <a:pt x="151" y="97"/>
                  </a:lnTo>
                  <a:lnTo>
                    <a:pt x="156" y="101"/>
                  </a:lnTo>
                  <a:lnTo>
                    <a:pt x="161" y="104"/>
                  </a:lnTo>
                  <a:lnTo>
                    <a:pt x="170" y="105"/>
                  </a:lnTo>
                  <a:lnTo>
                    <a:pt x="179" y="105"/>
                  </a:lnTo>
                  <a:lnTo>
                    <a:pt x="187" y="105"/>
                  </a:lnTo>
                  <a:lnTo>
                    <a:pt x="198" y="104"/>
                  </a:lnTo>
                  <a:lnTo>
                    <a:pt x="206" y="103"/>
                  </a:lnTo>
                  <a:lnTo>
                    <a:pt x="215" y="101"/>
                  </a:lnTo>
                  <a:lnTo>
                    <a:pt x="224" y="98"/>
                  </a:lnTo>
                  <a:lnTo>
                    <a:pt x="231" y="95"/>
                  </a:lnTo>
                  <a:lnTo>
                    <a:pt x="236" y="89"/>
                  </a:lnTo>
                  <a:lnTo>
                    <a:pt x="239" y="83"/>
                  </a:lnTo>
                  <a:lnTo>
                    <a:pt x="241" y="72"/>
                  </a:lnTo>
                  <a:lnTo>
                    <a:pt x="239" y="62"/>
                  </a:lnTo>
                  <a:lnTo>
                    <a:pt x="238" y="51"/>
                  </a:lnTo>
                  <a:lnTo>
                    <a:pt x="234" y="41"/>
                  </a:lnTo>
                  <a:lnTo>
                    <a:pt x="227" y="32"/>
                  </a:lnTo>
                  <a:lnTo>
                    <a:pt x="219" y="23"/>
                  </a:lnTo>
                  <a:lnTo>
                    <a:pt x="206" y="14"/>
                  </a:lnTo>
                  <a:lnTo>
                    <a:pt x="194" y="8"/>
                  </a:lnTo>
                  <a:lnTo>
                    <a:pt x="205" y="12"/>
                  </a:lnTo>
                  <a:lnTo>
                    <a:pt x="213" y="17"/>
                  </a:lnTo>
                  <a:lnTo>
                    <a:pt x="224" y="23"/>
                  </a:lnTo>
                  <a:lnTo>
                    <a:pt x="234" y="28"/>
                  </a:lnTo>
                  <a:lnTo>
                    <a:pt x="243" y="35"/>
                  </a:lnTo>
                  <a:lnTo>
                    <a:pt x="252" y="41"/>
                  </a:lnTo>
                  <a:lnTo>
                    <a:pt x="260" y="48"/>
                  </a:lnTo>
                  <a:lnTo>
                    <a:pt x="265" y="55"/>
                  </a:lnTo>
                  <a:lnTo>
                    <a:pt x="265" y="58"/>
                  </a:lnTo>
                  <a:lnTo>
                    <a:pt x="267" y="61"/>
                  </a:lnTo>
                  <a:lnTo>
                    <a:pt x="269" y="63"/>
                  </a:lnTo>
                  <a:lnTo>
                    <a:pt x="272" y="64"/>
                  </a:lnTo>
                  <a:lnTo>
                    <a:pt x="276" y="66"/>
                  </a:lnTo>
                  <a:lnTo>
                    <a:pt x="279" y="69"/>
                  </a:lnTo>
                  <a:lnTo>
                    <a:pt x="281" y="71"/>
                  </a:lnTo>
                  <a:lnTo>
                    <a:pt x="281" y="74"/>
                  </a:lnTo>
                  <a:lnTo>
                    <a:pt x="288" y="87"/>
                  </a:lnTo>
                  <a:lnTo>
                    <a:pt x="295" y="100"/>
                  </a:lnTo>
                  <a:lnTo>
                    <a:pt x="304" y="113"/>
                  </a:lnTo>
                  <a:lnTo>
                    <a:pt x="312" y="125"/>
                  </a:lnTo>
                  <a:lnTo>
                    <a:pt x="323" y="137"/>
                  </a:lnTo>
                  <a:lnTo>
                    <a:pt x="331" y="149"/>
                  </a:lnTo>
                  <a:lnTo>
                    <a:pt x="338" y="162"/>
                  </a:lnTo>
                  <a:lnTo>
                    <a:pt x="345" y="176"/>
                  </a:lnTo>
                  <a:lnTo>
                    <a:pt x="351" y="191"/>
                  </a:lnTo>
                  <a:lnTo>
                    <a:pt x="357" y="207"/>
                  </a:lnTo>
                  <a:lnTo>
                    <a:pt x="364" y="222"/>
                  </a:lnTo>
                  <a:lnTo>
                    <a:pt x="373" y="236"/>
                  </a:lnTo>
                  <a:lnTo>
                    <a:pt x="383" y="251"/>
                  </a:lnTo>
                  <a:lnTo>
                    <a:pt x="396" y="264"/>
                  </a:lnTo>
                  <a:lnTo>
                    <a:pt x="408" y="278"/>
                  </a:lnTo>
                  <a:lnTo>
                    <a:pt x="423" y="291"/>
                  </a:lnTo>
                  <a:lnTo>
                    <a:pt x="436" y="295"/>
                  </a:lnTo>
                  <a:lnTo>
                    <a:pt x="444" y="300"/>
                  </a:lnTo>
                  <a:lnTo>
                    <a:pt x="451" y="306"/>
                  </a:lnTo>
                  <a:lnTo>
                    <a:pt x="458" y="312"/>
                  </a:lnTo>
                  <a:lnTo>
                    <a:pt x="463" y="319"/>
                  </a:lnTo>
                  <a:lnTo>
                    <a:pt x="470" y="324"/>
                  </a:lnTo>
                  <a:lnTo>
                    <a:pt x="479" y="328"/>
                  </a:lnTo>
                  <a:lnTo>
                    <a:pt x="489" y="331"/>
                  </a:lnTo>
                  <a:lnTo>
                    <a:pt x="493" y="331"/>
                  </a:lnTo>
                  <a:lnTo>
                    <a:pt x="496" y="330"/>
                  </a:lnTo>
                  <a:lnTo>
                    <a:pt x="500" y="328"/>
                  </a:lnTo>
                  <a:lnTo>
                    <a:pt x="501" y="326"/>
                  </a:lnTo>
                  <a:lnTo>
                    <a:pt x="503" y="324"/>
                  </a:lnTo>
                  <a:lnTo>
                    <a:pt x="505" y="322"/>
                  </a:lnTo>
                  <a:lnTo>
                    <a:pt x="507" y="320"/>
                  </a:lnTo>
                  <a:lnTo>
                    <a:pt x="508" y="318"/>
                  </a:lnTo>
                  <a:lnTo>
                    <a:pt x="503" y="314"/>
                  </a:lnTo>
                  <a:lnTo>
                    <a:pt x="500" y="312"/>
                  </a:lnTo>
                  <a:lnTo>
                    <a:pt x="495" y="309"/>
                  </a:lnTo>
                  <a:lnTo>
                    <a:pt x="489" y="307"/>
                  </a:lnTo>
                  <a:lnTo>
                    <a:pt x="484" y="305"/>
                  </a:lnTo>
                  <a:lnTo>
                    <a:pt x="481" y="301"/>
                  </a:lnTo>
                  <a:lnTo>
                    <a:pt x="479" y="298"/>
                  </a:lnTo>
                  <a:lnTo>
                    <a:pt x="477" y="294"/>
                  </a:lnTo>
                  <a:lnTo>
                    <a:pt x="482" y="288"/>
                  </a:lnTo>
                  <a:lnTo>
                    <a:pt x="486" y="285"/>
                  </a:lnTo>
                  <a:lnTo>
                    <a:pt x="491" y="284"/>
                  </a:lnTo>
                  <a:lnTo>
                    <a:pt x="495" y="283"/>
                  </a:lnTo>
                  <a:lnTo>
                    <a:pt x="501" y="285"/>
                  </a:lnTo>
                  <a:lnTo>
                    <a:pt x="510" y="289"/>
                  </a:lnTo>
                  <a:lnTo>
                    <a:pt x="517" y="295"/>
                  </a:lnTo>
                  <a:lnTo>
                    <a:pt x="524" y="299"/>
                  </a:lnTo>
                  <a:lnTo>
                    <a:pt x="528" y="300"/>
                  </a:lnTo>
                  <a:lnTo>
                    <a:pt x="533" y="300"/>
                  </a:lnTo>
                  <a:lnTo>
                    <a:pt x="536" y="299"/>
                  </a:lnTo>
                  <a:lnTo>
                    <a:pt x="541" y="297"/>
                  </a:lnTo>
                  <a:lnTo>
                    <a:pt x="533" y="293"/>
                  </a:lnTo>
                  <a:lnTo>
                    <a:pt x="528" y="288"/>
                  </a:lnTo>
                  <a:lnTo>
                    <a:pt x="526" y="282"/>
                  </a:lnTo>
                  <a:lnTo>
                    <a:pt x="524" y="276"/>
                  </a:lnTo>
                  <a:lnTo>
                    <a:pt x="522" y="270"/>
                  </a:lnTo>
                  <a:lnTo>
                    <a:pt x="524" y="263"/>
                  </a:lnTo>
                  <a:lnTo>
                    <a:pt x="524" y="258"/>
                  </a:lnTo>
                  <a:lnTo>
                    <a:pt x="526" y="251"/>
                  </a:lnTo>
                  <a:lnTo>
                    <a:pt x="524" y="249"/>
                  </a:lnTo>
                  <a:lnTo>
                    <a:pt x="522" y="246"/>
                  </a:lnTo>
                  <a:lnTo>
                    <a:pt x="521" y="243"/>
                  </a:lnTo>
                  <a:lnTo>
                    <a:pt x="517" y="238"/>
                  </a:lnTo>
                  <a:lnTo>
                    <a:pt x="515" y="235"/>
                  </a:lnTo>
                  <a:lnTo>
                    <a:pt x="512" y="233"/>
                  </a:lnTo>
                  <a:lnTo>
                    <a:pt x="508" y="229"/>
                  </a:lnTo>
                  <a:lnTo>
                    <a:pt x="505" y="227"/>
                  </a:lnTo>
                  <a:lnTo>
                    <a:pt x="505" y="215"/>
                  </a:lnTo>
                  <a:lnTo>
                    <a:pt x="505" y="203"/>
                  </a:lnTo>
                  <a:lnTo>
                    <a:pt x="501" y="191"/>
                  </a:lnTo>
                  <a:lnTo>
                    <a:pt x="496" y="179"/>
                  </a:lnTo>
                  <a:lnTo>
                    <a:pt x="493" y="167"/>
                  </a:lnTo>
                  <a:lnTo>
                    <a:pt x="491" y="156"/>
                  </a:lnTo>
                  <a:lnTo>
                    <a:pt x="493" y="150"/>
                  </a:lnTo>
                  <a:lnTo>
                    <a:pt x="493" y="144"/>
                  </a:lnTo>
                  <a:lnTo>
                    <a:pt x="495" y="138"/>
                  </a:lnTo>
                  <a:lnTo>
                    <a:pt x="498" y="133"/>
                  </a:lnTo>
                  <a:lnTo>
                    <a:pt x="498" y="126"/>
                  </a:lnTo>
                  <a:lnTo>
                    <a:pt x="500" y="120"/>
                  </a:lnTo>
                  <a:lnTo>
                    <a:pt x="503" y="114"/>
                  </a:lnTo>
                  <a:lnTo>
                    <a:pt x="507" y="109"/>
                  </a:lnTo>
                  <a:lnTo>
                    <a:pt x="510" y="103"/>
                  </a:lnTo>
                  <a:lnTo>
                    <a:pt x="512" y="98"/>
                  </a:lnTo>
                  <a:lnTo>
                    <a:pt x="514" y="91"/>
                  </a:lnTo>
                  <a:lnTo>
                    <a:pt x="514" y="85"/>
                  </a:lnTo>
                  <a:lnTo>
                    <a:pt x="522" y="75"/>
                  </a:lnTo>
                  <a:lnTo>
                    <a:pt x="529" y="64"/>
                  </a:lnTo>
                  <a:lnTo>
                    <a:pt x="533" y="53"/>
                  </a:lnTo>
                  <a:lnTo>
                    <a:pt x="536" y="42"/>
                  </a:lnTo>
                  <a:lnTo>
                    <a:pt x="540" y="32"/>
                  </a:lnTo>
                  <a:lnTo>
                    <a:pt x="545" y="21"/>
                  </a:lnTo>
                  <a:lnTo>
                    <a:pt x="552" y="10"/>
                  </a:lnTo>
                  <a:lnTo>
                    <a:pt x="562" y="0"/>
                  </a:lnTo>
                  <a:lnTo>
                    <a:pt x="569" y="2"/>
                  </a:lnTo>
                  <a:lnTo>
                    <a:pt x="576" y="4"/>
                  </a:lnTo>
                  <a:lnTo>
                    <a:pt x="581" y="9"/>
                  </a:lnTo>
                  <a:lnTo>
                    <a:pt x="585" y="13"/>
                  </a:lnTo>
                  <a:lnTo>
                    <a:pt x="588" y="17"/>
                  </a:lnTo>
                  <a:lnTo>
                    <a:pt x="592" y="23"/>
                  </a:lnTo>
                  <a:lnTo>
                    <a:pt x="595" y="27"/>
                  </a:lnTo>
                  <a:lnTo>
                    <a:pt x="599" y="33"/>
                  </a:lnTo>
                  <a:close/>
                </a:path>
              </a:pathLst>
            </a:custGeom>
            <a:solidFill>
              <a:srgbClr val="FFE8E8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3" name="Freeform 25">
              <a:extLst>
                <a:ext uri="{FF2B5EF4-FFF2-40B4-BE49-F238E27FC236}">
                  <a16:creationId xmlns:a16="http://schemas.microsoft.com/office/drawing/2014/main" id="{0B44135D-A2F4-FF4F-9FA6-1C31EFC91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758" y="2547937"/>
              <a:ext cx="77788" cy="68263"/>
            </a:xfrm>
            <a:custGeom>
              <a:avLst/>
              <a:gdLst>
                <a:gd name="T0" fmla="*/ 2147483647 w 99"/>
                <a:gd name="T1" fmla="*/ 2147483647 h 85"/>
                <a:gd name="T2" fmla="*/ 2147483647 w 99"/>
                <a:gd name="T3" fmla="*/ 2147483647 h 85"/>
                <a:gd name="T4" fmla="*/ 2147483647 w 99"/>
                <a:gd name="T5" fmla="*/ 2147483647 h 85"/>
                <a:gd name="T6" fmla="*/ 2147483647 w 99"/>
                <a:gd name="T7" fmla="*/ 2147483647 h 85"/>
                <a:gd name="T8" fmla="*/ 2147483647 w 99"/>
                <a:gd name="T9" fmla="*/ 2147483647 h 85"/>
                <a:gd name="T10" fmla="*/ 2147483647 w 99"/>
                <a:gd name="T11" fmla="*/ 2147483647 h 85"/>
                <a:gd name="T12" fmla="*/ 2147483647 w 99"/>
                <a:gd name="T13" fmla="*/ 2147483647 h 85"/>
                <a:gd name="T14" fmla="*/ 2147483647 w 99"/>
                <a:gd name="T15" fmla="*/ 2147483647 h 85"/>
                <a:gd name="T16" fmla="*/ 2147483647 w 99"/>
                <a:gd name="T17" fmla="*/ 2147483647 h 85"/>
                <a:gd name="T18" fmla="*/ 2147483647 w 99"/>
                <a:gd name="T19" fmla="*/ 2147483647 h 85"/>
                <a:gd name="T20" fmla="*/ 2147483647 w 99"/>
                <a:gd name="T21" fmla="*/ 2147483647 h 85"/>
                <a:gd name="T22" fmla="*/ 2147483647 w 99"/>
                <a:gd name="T23" fmla="*/ 2147483647 h 85"/>
                <a:gd name="T24" fmla="*/ 2147483647 w 99"/>
                <a:gd name="T25" fmla="*/ 2147483647 h 85"/>
                <a:gd name="T26" fmla="*/ 2147483647 w 99"/>
                <a:gd name="T27" fmla="*/ 2147483647 h 85"/>
                <a:gd name="T28" fmla="*/ 2147483647 w 99"/>
                <a:gd name="T29" fmla="*/ 2147483647 h 85"/>
                <a:gd name="T30" fmla="*/ 2147483647 w 99"/>
                <a:gd name="T31" fmla="*/ 2147483647 h 85"/>
                <a:gd name="T32" fmla="*/ 2147483647 w 99"/>
                <a:gd name="T33" fmla="*/ 2147483647 h 85"/>
                <a:gd name="T34" fmla="*/ 2147483647 w 99"/>
                <a:gd name="T35" fmla="*/ 2147483647 h 85"/>
                <a:gd name="T36" fmla="*/ 2147483647 w 99"/>
                <a:gd name="T37" fmla="*/ 2147483647 h 85"/>
                <a:gd name="T38" fmla="*/ 2147483647 w 99"/>
                <a:gd name="T39" fmla="*/ 2147483647 h 85"/>
                <a:gd name="T40" fmla="*/ 2147483647 w 99"/>
                <a:gd name="T41" fmla="*/ 2147483647 h 85"/>
                <a:gd name="T42" fmla="*/ 2147483647 w 99"/>
                <a:gd name="T43" fmla="*/ 2147483647 h 85"/>
                <a:gd name="T44" fmla="*/ 2147483647 w 99"/>
                <a:gd name="T45" fmla="*/ 2147483647 h 85"/>
                <a:gd name="T46" fmla="*/ 2147483647 w 99"/>
                <a:gd name="T47" fmla="*/ 2147483647 h 85"/>
                <a:gd name="T48" fmla="*/ 0 w 99"/>
                <a:gd name="T49" fmla="*/ 2147483647 h 85"/>
                <a:gd name="T50" fmla="*/ 2147483647 w 99"/>
                <a:gd name="T51" fmla="*/ 2147483647 h 85"/>
                <a:gd name="T52" fmla="*/ 2147483647 w 99"/>
                <a:gd name="T53" fmla="*/ 2147483647 h 85"/>
                <a:gd name="T54" fmla="*/ 2147483647 w 99"/>
                <a:gd name="T55" fmla="*/ 2147483647 h 85"/>
                <a:gd name="T56" fmla="*/ 2147483647 w 99"/>
                <a:gd name="T57" fmla="*/ 2147483647 h 85"/>
                <a:gd name="T58" fmla="*/ 2147483647 w 99"/>
                <a:gd name="T59" fmla="*/ 2147483647 h 85"/>
                <a:gd name="T60" fmla="*/ 2147483647 w 99"/>
                <a:gd name="T61" fmla="*/ 2147483647 h 85"/>
                <a:gd name="T62" fmla="*/ 2147483647 w 99"/>
                <a:gd name="T63" fmla="*/ 2147483647 h 85"/>
                <a:gd name="T64" fmla="*/ 2147483647 w 99"/>
                <a:gd name="T65" fmla="*/ 0 h 85"/>
                <a:gd name="T66" fmla="*/ 2147483647 w 99"/>
                <a:gd name="T67" fmla="*/ 0 h 85"/>
                <a:gd name="T68" fmla="*/ 2147483647 w 99"/>
                <a:gd name="T69" fmla="*/ 2147483647 h 85"/>
                <a:gd name="T70" fmla="*/ 2147483647 w 99"/>
                <a:gd name="T71" fmla="*/ 2147483647 h 85"/>
                <a:gd name="T72" fmla="*/ 2147483647 w 99"/>
                <a:gd name="T73" fmla="*/ 2147483647 h 85"/>
                <a:gd name="T74" fmla="*/ 2147483647 w 99"/>
                <a:gd name="T75" fmla="*/ 2147483647 h 85"/>
                <a:gd name="T76" fmla="*/ 2147483647 w 99"/>
                <a:gd name="T77" fmla="*/ 2147483647 h 85"/>
                <a:gd name="T78" fmla="*/ 2147483647 w 99"/>
                <a:gd name="T79" fmla="*/ 2147483647 h 85"/>
                <a:gd name="T80" fmla="*/ 2147483647 w 99"/>
                <a:gd name="T81" fmla="*/ 2147483647 h 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9" h="85">
                  <a:moveTo>
                    <a:pt x="87" y="28"/>
                  </a:moveTo>
                  <a:lnTo>
                    <a:pt x="90" y="33"/>
                  </a:lnTo>
                  <a:lnTo>
                    <a:pt x="94" y="40"/>
                  </a:lnTo>
                  <a:lnTo>
                    <a:pt x="97" y="47"/>
                  </a:lnTo>
                  <a:lnTo>
                    <a:pt x="99" y="54"/>
                  </a:lnTo>
                  <a:lnTo>
                    <a:pt x="99" y="61"/>
                  </a:lnTo>
                  <a:lnTo>
                    <a:pt x="97" y="67"/>
                  </a:lnTo>
                  <a:lnTo>
                    <a:pt x="94" y="74"/>
                  </a:lnTo>
                  <a:lnTo>
                    <a:pt x="87" y="79"/>
                  </a:lnTo>
                  <a:lnTo>
                    <a:pt x="83" y="80"/>
                  </a:lnTo>
                  <a:lnTo>
                    <a:pt x="78" y="81"/>
                  </a:lnTo>
                  <a:lnTo>
                    <a:pt x="71" y="84"/>
                  </a:lnTo>
                  <a:lnTo>
                    <a:pt x="66" y="84"/>
                  </a:lnTo>
                  <a:lnTo>
                    <a:pt x="59" y="85"/>
                  </a:lnTo>
                  <a:lnTo>
                    <a:pt x="54" y="85"/>
                  </a:lnTo>
                  <a:lnTo>
                    <a:pt x="47" y="82"/>
                  </a:lnTo>
                  <a:lnTo>
                    <a:pt x="42" y="80"/>
                  </a:lnTo>
                  <a:lnTo>
                    <a:pt x="33" y="74"/>
                  </a:lnTo>
                  <a:lnTo>
                    <a:pt x="28" y="67"/>
                  </a:lnTo>
                  <a:lnTo>
                    <a:pt x="22" y="60"/>
                  </a:lnTo>
                  <a:lnTo>
                    <a:pt x="17" y="52"/>
                  </a:lnTo>
                  <a:lnTo>
                    <a:pt x="12" y="44"/>
                  </a:lnTo>
                  <a:lnTo>
                    <a:pt x="9" y="37"/>
                  </a:lnTo>
                  <a:lnTo>
                    <a:pt x="5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3" y="15"/>
                  </a:lnTo>
                  <a:lnTo>
                    <a:pt x="7" y="12"/>
                  </a:lnTo>
                  <a:lnTo>
                    <a:pt x="10" y="8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4" y="1"/>
                  </a:lnTo>
                  <a:lnTo>
                    <a:pt x="29" y="0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5" y="4"/>
                  </a:lnTo>
                  <a:lnTo>
                    <a:pt x="64" y="8"/>
                  </a:lnTo>
                  <a:lnTo>
                    <a:pt x="71" y="13"/>
                  </a:lnTo>
                  <a:lnTo>
                    <a:pt x="76" y="18"/>
                  </a:lnTo>
                  <a:lnTo>
                    <a:pt x="81" y="23"/>
                  </a:lnTo>
                  <a:lnTo>
                    <a:pt x="87" y="28"/>
                  </a:lnTo>
                  <a:close/>
                </a:path>
              </a:pathLst>
            </a:custGeom>
            <a:solidFill>
              <a:srgbClr val="FC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4" name="Freeform 26">
              <a:extLst>
                <a:ext uri="{FF2B5EF4-FFF2-40B4-BE49-F238E27FC236}">
                  <a16:creationId xmlns:a16="http://schemas.microsoft.com/office/drawing/2014/main" id="{D7DEDB2C-9D12-4A41-87F8-9A9B2B10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720" y="2687637"/>
              <a:ext cx="42863" cy="19050"/>
            </a:xfrm>
            <a:custGeom>
              <a:avLst/>
              <a:gdLst>
                <a:gd name="T0" fmla="*/ 2147483647 w 54"/>
                <a:gd name="T1" fmla="*/ 0 h 24"/>
                <a:gd name="T2" fmla="*/ 2147483647 w 54"/>
                <a:gd name="T3" fmla="*/ 2147483647 h 24"/>
                <a:gd name="T4" fmla="*/ 2147483647 w 54"/>
                <a:gd name="T5" fmla="*/ 2147483647 h 24"/>
                <a:gd name="T6" fmla="*/ 2147483647 w 54"/>
                <a:gd name="T7" fmla="*/ 2147483647 h 24"/>
                <a:gd name="T8" fmla="*/ 2147483647 w 54"/>
                <a:gd name="T9" fmla="*/ 2147483647 h 24"/>
                <a:gd name="T10" fmla="*/ 2147483647 w 54"/>
                <a:gd name="T11" fmla="*/ 2147483647 h 24"/>
                <a:gd name="T12" fmla="*/ 2147483647 w 54"/>
                <a:gd name="T13" fmla="*/ 2147483647 h 24"/>
                <a:gd name="T14" fmla="*/ 2147483647 w 54"/>
                <a:gd name="T15" fmla="*/ 2147483647 h 24"/>
                <a:gd name="T16" fmla="*/ 2147483647 w 54"/>
                <a:gd name="T17" fmla="*/ 2147483647 h 24"/>
                <a:gd name="T18" fmla="*/ 2147483647 w 54"/>
                <a:gd name="T19" fmla="*/ 2147483647 h 24"/>
                <a:gd name="T20" fmla="*/ 2147483647 w 54"/>
                <a:gd name="T21" fmla="*/ 2147483647 h 24"/>
                <a:gd name="T22" fmla="*/ 2147483647 w 54"/>
                <a:gd name="T23" fmla="*/ 2147483647 h 24"/>
                <a:gd name="T24" fmla="*/ 2147483647 w 54"/>
                <a:gd name="T25" fmla="*/ 2147483647 h 24"/>
                <a:gd name="T26" fmla="*/ 2147483647 w 54"/>
                <a:gd name="T27" fmla="*/ 2147483647 h 24"/>
                <a:gd name="T28" fmla="*/ 2147483647 w 54"/>
                <a:gd name="T29" fmla="*/ 2147483647 h 24"/>
                <a:gd name="T30" fmla="*/ 2147483647 w 54"/>
                <a:gd name="T31" fmla="*/ 2147483647 h 24"/>
                <a:gd name="T32" fmla="*/ 0 w 54"/>
                <a:gd name="T33" fmla="*/ 2147483647 h 24"/>
                <a:gd name="T34" fmla="*/ 0 w 54"/>
                <a:gd name="T35" fmla="*/ 2147483647 h 24"/>
                <a:gd name="T36" fmla="*/ 2147483647 w 54"/>
                <a:gd name="T37" fmla="*/ 2147483647 h 24"/>
                <a:gd name="T38" fmla="*/ 2147483647 w 54"/>
                <a:gd name="T39" fmla="*/ 2147483647 h 24"/>
                <a:gd name="T40" fmla="*/ 2147483647 w 54"/>
                <a:gd name="T41" fmla="*/ 2147483647 h 24"/>
                <a:gd name="T42" fmla="*/ 2147483647 w 54"/>
                <a:gd name="T43" fmla="*/ 2147483647 h 24"/>
                <a:gd name="T44" fmla="*/ 2147483647 w 54"/>
                <a:gd name="T45" fmla="*/ 2147483647 h 24"/>
                <a:gd name="T46" fmla="*/ 2147483647 w 54"/>
                <a:gd name="T47" fmla="*/ 2147483647 h 24"/>
                <a:gd name="T48" fmla="*/ 2147483647 w 54"/>
                <a:gd name="T49" fmla="*/ 2147483647 h 24"/>
                <a:gd name="T50" fmla="*/ 2147483647 w 54"/>
                <a:gd name="T51" fmla="*/ 2147483647 h 24"/>
                <a:gd name="T52" fmla="*/ 2147483647 w 54"/>
                <a:gd name="T53" fmla="*/ 2147483647 h 24"/>
                <a:gd name="T54" fmla="*/ 2147483647 w 54"/>
                <a:gd name="T55" fmla="*/ 0 h 24"/>
                <a:gd name="T56" fmla="*/ 2147483647 w 54"/>
                <a:gd name="T57" fmla="*/ 0 h 24"/>
                <a:gd name="T58" fmla="*/ 2147483647 w 54"/>
                <a:gd name="T59" fmla="*/ 0 h 2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4" h="24">
                  <a:moveTo>
                    <a:pt x="54" y="0"/>
                  </a:moveTo>
                  <a:lnTo>
                    <a:pt x="52" y="3"/>
                  </a:lnTo>
                  <a:lnTo>
                    <a:pt x="49" y="6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0" y="15"/>
                  </a:lnTo>
                  <a:lnTo>
                    <a:pt x="35" y="18"/>
                  </a:lnTo>
                  <a:lnTo>
                    <a:pt x="32" y="21"/>
                  </a:lnTo>
                  <a:lnTo>
                    <a:pt x="28" y="23"/>
                  </a:lnTo>
                  <a:lnTo>
                    <a:pt x="23" y="24"/>
                  </a:lnTo>
                  <a:lnTo>
                    <a:pt x="19" y="23"/>
                  </a:lnTo>
                  <a:lnTo>
                    <a:pt x="16" y="23"/>
                  </a:lnTo>
                  <a:lnTo>
                    <a:pt x="12" y="22"/>
                  </a:lnTo>
                  <a:lnTo>
                    <a:pt x="9" y="22"/>
                  </a:lnTo>
                  <a:lnTo>
                    <a:pt x="7" y="2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8" y="17"/>
                  </a:lnTo>
                  <a:lnTo>
                    <a:pt x="23" y="14"/>
                  </a:lnTo>
                  <a:lnTo>
                    <a:pt x="28" y="10"/>
                  </a:lnTo>
                  <a:lnTo>
                    <a:pt x="33" y="5"/>
                  </a:lnTo>
                  <a:lnTo>
                    <a:pt x="40" y="2"/>
                  </a:lnTo>
                  <a:lnTo>
                    <a:pt x="42" y="1"/>
                  </a:lnTo>
                  <a:lnTo>
                    <a:pt x="45" y="0"/>
                  </a:lnTo>
                  <a:lnTo>
                    <a:pt x="51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5" name="Freeform 27">
              <a:extLst>
                <a:ext uri="{FF2B5EF4-FFF2-40B4-BE49-F238E27FC236}">
                  <a16:creationId xmlns:a16="http://schemas.microsoft.com/office/drawing/2014/main" id="{2A759D05-3EA3-9943-AE6C-696A9C1EE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1345" y="2700337"/>
              <a:ext cx="33338" cy="60325"/>
            </a:xfrm>
            <a:custGeom>
              <a:avLst/>
              <a:gdLst>
                <a:gd name="T0" fmla="*/ 2147483647 w 41"/>
                <a:gd name="T1" fmla="*/ 2147483647 h 76"/>
                <a:gd name="T2" fmla="*/ 2147483647 w 41"/>
                <a:gd name="T3" fmla="*/ 2147483647 h 76"/>
                <a:gd name="T4" fmla="*/ 2147483647 w 41"/>
                <a:gd name="T5" fmla="*/ 2147483647 h 76"/>
                <a:gd name="T6" fmla="*/ 2147483647 w 41"/>
                <a:gd name="T7" fmla="*/ 2147483647 h 76"/>
                <a:gd name="T8" fmla="*/ 2147483647 w 41"/>
                <a:gd name="T9" fmla="*/ 2147483647 h 76"/>
                <a:gd name="T10" fmla="*/ 2147483647 w 41"/>
                <a:gd name="T11" fmla="*/ 2147483647 h 76"/>
                <a:gd name="T12" fmla="*/ 2147483647 w 41"/>
                <a:gd name="T13" fmla="*/ 2147483647 h 76"/>
                <a:gd name="T14" fmla="*/ 2147483647 w 41"/>
                <a:gd name="T15" fmla="*/ 2147483647 h 76"/>
                <a:gd name="T16" fmla="*/ 2147483647 w 41"/>
                <a:gd name="T17" fmla="*/ 2147483647 h 76"/>
                <a:gd name="T18" fmla="*/ 2147483647 w 41"/>
                <a:gd name="T19" fmla="*/ 2147483647 h 76"/>
                <a:gd name="T20" fmla="*/ 2147483647 w 41"/>
                <a:gd name="T21" fmla="*/ 2147483647 h 76"/>
                <a:gd name="T22" fmla="*/ 2147483647 w 41"/>
                <a:gd name="T23" fmla="*/ 2147483647 h 76"/>
                <a:gd name="T24" fmla="*/ 2147483647 w 41"/>
                <a:gd name="T25" fmla="*/ 2147483647 h 76"/>
                <a:gd name="T26" fmla="*/ 0 w 41"/>
                <a:gd name="T27" fmla="*/ 2147483647 h 76"/>
                <a:gd name="T28" fmla="*/ 0 w 41"/>
                <a:gd name="T29" fmla="*/ 2147483647 h 76"/>
                <a:gd name="T30" fmla="*/ 2147483647 w 41"/>
                <a:gd name="T31" fmla="*/ 2147483647 h 76"/>
                <a:gd name="T32" fmla="*/ 2147483647 w 41"/>
                <a:gd name="T33" fmla="*/ 2147483647 h 76"/>
                <a:gd name="T34" fmla="*/ 2147483647 w 41"/>
                <a:gd name="T35" fmla="*/ 2147483647 h 76"/>
                <a:gd name="T36" fmla="*/ 2147483647 w 41"/>
                <a:gd name="T37" fmla="*/ 2147483647 h 76"/>
                <a:gd name="T38" fmla="*/ 2147483647 w 41"/>
                <a:gd name="T39" fmla="*/ 0 h 76"/>
                <a:gd name="T40" fmla="*/ 2147483647 w 41"/>
                <a:gd name="T41" fmla="*/ 2147483647 h 76"/>
                <a:gd name="T42" fmla="*/ 2147483647 w 41"/>
                <a:gd name="T43" fmla="*/ 2147483647 h 76"/>
                <a:gd name="T44" fmla="*/ 2147483647 w 41"/>
                <a:gd name="T45" fmla="*/ 2147483647 h 76"/>
                <a:gd name="T46" fmla="*/ 2147483647 w 41"/>
                <a:gd name="T47" fmla="*/ 2147483647 h 76"/>
                <a:gd name="T48" fmla="*/ 2147483647 w 41"/>
                <a:gd name="T49" fmla="*/ 2147483647 h 76"/>
                <a:gd name="T50" fmla="*/ 2147483647 w 41"/>
                <a:gd name="T51" fmla="*/ 2147483647 h 76"/>
                <a:gd name="T52" fmla="*/ 2147483647 w 41"/>
                <a:gd name="T53" fmla="*/ 2147483647 h 76"/>
                <a:gd name="T54" fmla="*/ 2147483647 w 41"/>
                <a:gd name="T55" fmla="*/ 2147483647 h 76"/>
                <a:gd name="T56" fmla="*/ 2147483647 w 41"/>
                <a:gd name="T57" fmla="*/ 2147483647 h 76"/>
                <a:gd name="T58" fmla="*/ 2147483647 w 41"/>
                <a:gd name="T59" fmla="*/ 2147483647 h 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1" h="76">
                  <a:moveTo>
                    <a:pt x="41" y="44"/>
                  </a:moveTo>
                  <a:lnTo>
                    <a:pt x="40" y="49"/>
                  </a:lnTo>
                  <a:lnTo>
                    <a:pt x="38" y="52"/>
                  </a:lnTo>
                  <a:lnTo>
                    <a:pt x="34" y="57"/>
                  </a:lnTo>
                  <a:lnTo>
                    <a:pt x="31" y="61"/>
                  </a:lnTo>
                  <a:lnTo>
                    <a:pt x="26" y="64"/>
                  </a:lnTo>
                  <a:lnTo>
                    <a:pt x="22" y="69"/>
                  </a:lnTo>
                  <a:lnTo>
                    <a:pt x="19" y="72"/>
                  </a:lnTo>
                  <a:lnTo>
                    <a:pt x="14" y="76"/>
                  </a:lnTo>
                  <a:lnTo>
                    <a:pt x="10" y="75"/>
                  </a:lnTo>
                  <a:lnTo>
                    <a:pt x="5" y="73"/>
                  </a:lnTo>
                  <a:lnTo>
                    <a:pt x="3" y="71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3"/>
                  </a:lnTo>
                  <a:lnTo>
                    <a:pt x="5" y="36"/>
                  </a:lnTo>
                  <a:lnTo>
                    <a:pt x="5" y="28"/>
                  </a:lnTo>
                  <a:lnTo>
                    <a:pt x="27" y="0"/>
                  </a:lnTo>
                  <a:lnTo>
                    <a:pt x="29" y="6"/>
                  </a:lnTo>
                  <a:lnTo>
                    <a:pt x="27" y="11"/>
                  </a:lnTo>
                  <a:lnTo>
                    <a:pt x="26" y="16"/>
                  </a:lnTo>
                  <a:lnTo>
                    <a:pt x="24" y="23"/>
                  </a:lnTo>
                  <a:lnTo>
                    <a:pt x="22" y="29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1" y="40"/>
                  </a:lnTo>
                  <a:lnTo>
                    <a:pt x="34" y="43"/>
                  </a:lnTo>
                  <a:lnTo>
                    <a:pt x="41" y="44"/>
                  </a:lnTo>
                  <a:close/>
                </a:path>
              </a:pathLst>
            </a:custGeom>
            <a:solidFill>
              <a:srgbClr val="FF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6" name="Freeform 28">
              <a:extLst>
                <a:ext uri="{FF2B5EF4-FFF2-40B4-BE49-F238E27FC236}">
                  <a16:creationId xmlns:a16="http://schemas.microsoft.com/office/drawing/2014/main" id="{AA4D90E8-A471-1045-932C-FBC445C52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420" y="2535237"/>
              <a:ext cx="273050" cy="317500"/>
            </a:xfrm>
            <a:custGeom>
              <a:avLst/>
              <a:gdLst>
                <a:gd name="T0" fmla="*/ 2147483647 w 344"/>
                <a:gd name="T1" fmla="*/ 2147483647 h 402"/>
                <a:gd name="T2" fmla="*/ 2147483647 w 344"/>
                <a:gd name="T3" fmla="*/ 2147483647 h 402"/>
                <a:gd name="T4" fmla="*/ 2147483647 w 344"/>
                <a:gd name="T5" fmla="*/ 2147483647 h 402"/>
                <a:gd name="T6" fmla="*/ 2147483647 w 344"/>
                <a:gd name="T7" fmla="*/ 2147483647 h 402"/>
                <a:gd name="T8" fmla="*/ 2147483647 w 344"/>
                <a:gd name="T9" fmla="*/ 2147483647 h 402"/>
                <a:gd name="T10" fmla="*/ 2147483647 w 344"/>
                <a:gd name="T11" fmla="*/ 2147483647 h 402"/>
                <a:gd name="T12" fmla="*/ 2147483647 w 344"/>
                <a:gd name="T13" fmla="*/ 2147483647 h 402"/>
                <a:gd name="T14" fmla="*/ 2147483647 w 344"/>
                <a:gd name="T15" fmla="*/ 2147483647 h 402"/>
                <a:gd name="T16" fmla="*/ 2147483647 w 344"/>
                <a:gd name="T17" fmla="*/ 2147483647 h 402"/>
                <a:gd name="T18" fmla="*/ 2147483647 w 344"/>
                <a:gd name="T19" fmla="*/ 2147483647 h 402"/>
                <a:gd name="T20" fmla="*/ 2147483647 w 344"/>
                <a:gd name="T21" fmla="*/ 2147483647 h 402"/>
                <a:gd name="T22" fmla="*/ 2147483647 w 344"/>
                <a:gd name="T23" fmla="*/ 2147483647 h 402"/>
                <a:gd name="T24" fmla="*/ 2147483647 w 344"/>
                <a:gd name="T25" fmla="*/ 2147483647 h 402"/>
                <a:gd name="T26" fmla="*/ 2147483647 w 344"/>
                <a:gd name="T27" fmla="*/ 2147483647 h 402"/>
                <a:gd name="T28" fmla="*/ 2147483647 w 344"/>
                <a:gd name="T29" fmla="*/ 2147483647 h 402"/>
                <a:gd name="T30" fmla="*/ 2147483647 w 344"/>
                <a:gd name="T31" fmla="*/ 2147483647 h 402"/>
                <a:gd name="T32" fmla="*/ 2147483647 w 344"/>
                <a:gd name="T33" fmla="*/ 2147483647 h 402"/>
                <a:gd name="T34" fmla="*/ 2147483647 w 344"/>
                <a:gd name="T35" fmla="*/ 2147483647 h 402"/>
                <a:gd name="T36" fmla="*/ 2147483647 w 344"/>
                <a:gd name="T37" fmla="*/ 2147483647 h 402"/>
                <a:gd name="T38" fmla="*/ 2147483647 w 344"/>
                <a:gd name="T39" fmla="*/ 2147483647 h 402"/>
                <a:gd name="T40" fmla="*/ 2147483647 w 344"/>
                <a:gd name="T41" fmla="*/ 2147483647 h 402"/>
                <a:gd name="T42" fmla="*/ 2147483647 w 344"/>
                <a:gd name="T43" fmla="*/ 2147483647 h 402"/>
                <a:gd name="T44" fmla="*/ 2147483647 w 344"/>
                <a:gd name="T45" fmla="*/ 2147483647 h 402"/>
                <a:gd name="T46" fmla="*/ 2147483647 w 344"/>
                <a:gd name="T47" fmla="*/ 2147483647 h 402"/>
                <a:gd name="T48" fmla="*/ 2147483647 w 344"/>
                <a:gd name="T49" fmla="*/ 2147483647 h 402"/>
                <a:gd name="T50" fmla="*/ 2147483647 w 344"/>
                <a:gd name="T51" fmla="*/ 2147483647 h 402"/>
                <a:gd name="T52" fmla="*/ 2147483647 w 344"/>
                <a:gd name="T53" fmla="*/ 2147483647 h 402"/>
                <a:gd name="T54" fmla="*/ 2147483647 w 344"/>
                <a:gd name="T55" fmla="*/ 2147483647 h 402"/>
                <a:gd name="T56" fmla="*/ 2147483647 w 344"/>
                <a:gd name="T57" fmla="*/ 2147483647 h 402"/>
                <a:gd name="T58" fmla="*/ 2147483647 w 344"/>
                <a:gd name="T59" fmla="*/ 2147483647 h 402"/>
                <a:gd name="T60" fmla="*/ 2147483647 w 344"/>
                <a:gd name="T61" fmla="*/ 2147483647 h 402"/>
                <a:gd name="T62" fmla="*/ 2147483647 w 344"/>
                <a:gd name="T63" fmla="*/ 2147483647 h 402"/>
                <a:gd name="T64" fmla="*/ 2147483647 w 344"/>
                <a:gd name="T65" fmla="*/ 2147483647 h 402"/>
                <a:gd name="T66" fmla="*/ 2147483647 w 344"/>
                <a:gd name="T67" fmla="*/ 2147483647 h 402"/>
                <a:gd name="T68" fmla="*/ 2147483647 w 344"/>
                <a:gd name="T69" fmla="*/ 2147483647 h 402"/>
                <a:gd name="T70" fmla="*/ 2147483647 w 344"/>
                <a:gd name="T71" fmla="*/ 2147483647 h 402"/>
                <a:gd name="T72" fmla="*/ 2147483647 w 344"/>
                <a:gd name="T73" fmla="*/ 2147483647 h 402"/>
                <a:gd name="T74" fmla="*/ 2147483647 w 344"/>
                <a:gd name="T75" fmla="*/ 2147483647 h 402"/>
                <a:gd name="T76" fmla="*/ 2147483647 w 344"/>
                <a:gd name="T77" fmla="*/ 2147483647 h 402"/>
                <a:gd name="T78" fmla="*/ 2147483647 w 344"/>
                <a:gd name="T79" fmla="*/ 2147483647 h 402"/>
                <a:gd name="T80" fmla="*/ 2147483647 w 344"/>
                <a:gd name="T81" fmla="*/ 2147483647 h 402"/>
                <a:gd name="T82" fmla="*/ 2147483647 w 344"/>
                <a:gd name="T83" fmla="*/ 2147483647 h 402"/>
                <a:gd name="T84" fmla="*/ 2147483647 w 344"/>
                <a:gd name="T85" fmla="*/ 2147483647 h 402"/>
                <a:gd name="T86" fmla="*/ 2147483647 w 344"/>
                <a:gd name="T87" fmla="*/ 2147483647 h 402"/>
                <a:gd name="T88" fmla="*/ 2147483647 w 344"/>
                <a:gd name="T89" fmla="*/ 2147483647 h 402"/>
                <a:gd name="T90" fmla="*/ 2147483647 w 344"/>
                <a:gd name="T91" fmla="*/ 2147483647 h 402"/>
                <a:gd name="T92" fmla="*/ 2147483647 w 344"/>
                <a:gd name="T93" fmla="*/ 2147483647 h 402"/>
                <a:gd name="T94" fmla="*/ 2147483647 w 344"/>
                <a:gd name="T95" fmla="*/ 2147483647 h 402"/>
                <a:gd name="T96" fmla="*/ 2147483647 w 344"/>
                <a:gd name="T97" fmla="*/ 2147483647 h 402"/>
                <a:gd name="T98" fmla="*/ 2147483647 w 344"/>
                <a:gd name="T99" fmla="*/ 2147483647 h 402"/>
                <a:gd name="T100" fmla="*/ 2147483647 w 344"/>
                <a:gd name="T101" fmla="*/ 2147483647 h 402"/>
                <a:gd name="T102" fmla="*/ 2147483647 w 344"/>
                <a:gd name="T103" fmla="*/ 2147483647 h 402"/>
                <a:gd name="T104" fmla="*/ 2147483647 w 344"/>
                <a:gd name="T105" fmla="*/ 2147483647 h 402"/>
                <a:gd name="T106" fmla="*/ 2147483647 w 344"/>
                <a:gd name="T107" fmla="*/ 2147483647 h 402"/>
                <a:gd name="T108" fmla="*/ 2147483647 w 344"/>
                <a:gd name="T109" fmla="*/ 2147483647 h 402"/>
                <a:gd name="T110" fmla="*/ 2147483647 w 344"/>
                <a:gd name="T111" fmla="*/ 2147483647 h 402"/>
                <a:gd name="T112" fmla="*/ 0 w 344"/>
                <a:gd name="T113" fmla="*/ 2147483647 h 40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44" h="402">
                  <a:moveTo>
                    <a:pt x="10" y="51"/>
                  </a:moveTo>
                  <a:lnTo>
                    <a:pt x="12" y="53"/>
                  </a:lnTo>
                  <a:lnTo>
                    <a:pt x="14" y="55"/>
                  </a:lnTo>
                  <a:lnTo>
                    <a:pt x="17" y="56"/>
                  </a:lnTo>
                  <a:lnTo>
                    <a:pt x="19" y="58"/>
                  </a:lnTo>
                  <a:lnTo>
                    <a:pt x="21" y="60"/>
                  </a:lnTo>
                  <a:lnTo>
                    <a:pt x="24" y="62"/>
                  </a:lnTo>
                  <a:lnTo>
                    <a:pt x="26" y="63"/>
                  </a:lnTo>
                  <a:lnTo>
                    <a:pt x="28" y="65"/>
                  </a:lnTo>
                  <a:lnTo>
                    <a:pt x="28" y="67"/>
                  </a:lnTo>
                  <a:lnTo>
                    <a:pt x="29" y="69"/>
                  </a:lnTo>
                  <a:lnTo>
                    <a:pt x="31" y="71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7"/>
                  </a:lnTo>
                  <a:lnTo>
                    <a:pt x="40" y="78"/>
                  </a:lnTo>
                  <a:lnTo>
                    <a:pt x="43" y="78"/>
                  </a:lnTo>
                  <a:lnTo>
                    <a:pt x="43" y="81"/>
                  </a:lnTo>
                  <a:lnTo>
                    <a:pt x="45" y="88"/>
                  </a:lnTo>
                  <a:lnTo>
                    <a:pt x="45" y="97"/>
                  </a:lnTo>
                  <a:lnTo>
                    <a:pt x="47" y="107"/>
                  </a:lnTo>
                  <a:lnTo>
                    <a:pt x="47" y="117"/>
                  </a:lnTo>
                  <a:lnTo>
                    <a:pt x="48" y="125"/>
                  </a:lnTo>
                  <a:lnTo>
                    <a:pt x="50" y="133"/>
                  </a:lnTo>
                  <a:lnTo>
                    <a:pt x="52" y="136"/>
                  </a:lnTo>
                  <a:lnTo>
                    <a:pt x="55" y="136"/>
                  </a:lnTo>
                  <a:lnTo>
                    <a:pt x="57" y="140"/>
                  </a:lnTo>
                  <a:lnTo>
                    <a:pt x="59" y="144"/>
                  </a:lnTo>
                  <a:lnTo>
                    <a:pt x="61" y="149"/>
                  </a:lnTo>
                  <a:lnTo>
                    <a:pt x="62" y="156"/>
                  </a:lnTo>
                  <a:lnTo>
                    <a:pt x="64" y="162"/>
                  </a:lnTo>
                  <a:lnTo>
                    <a:pt x="66" y="169"/>
                  </a:lnTo>
                  <a:lnTo>
                    <a:pt x="66" y="174"/>
                  </a:lnTo>
                  <a:lnTo>
                    <a:pt x="64" y="178"/>
                  </a:lnTo>
                  <a:lnTo>
                    <a:pt x="61" y="178"/>
                  </a:lnTo>
                  <a:lnTo>
                    <a:pt x="61" y="191"/>
                  </a:lnTo>
                  <a:lnTo>
                    <a:pt x="64" y="193"/>
                  </a:lnTo>
                  <a:lnTo>
                    <a:pt x="68" y="193"/>
                  </a:lnTo>
                  <a:lnTo>
                    <a:pt x="68" y="196"/>
                  </a:lnTo>
                  <a:lnTo>
                    <a:pt x="69" y="196"/>
                  </a:lnTo>
                  <a:lnTo>
                    <a:pt x="71" y="196"/>
                  </a:lnTo>
                  <a:lnTo>
                    <a:pt x="73" y="197"/>
                  </a:lnTo>
                  <a:lnTo>
                    <a:pt x="75" y="197"/>
                  </a:lnTo>
                  <a:lnTo>
                    <a:pt x="76" y="198"/>
                  </a:lnTo>
                  <a:lnTo>
                    <a:pt x="80" y="198"/>
                  </a:lnTo>
                  <a:lnTo>
                    <a:pt x="81" y="198"/>
                  </a:lnTo>
                  <a:lnTo>
                    <a:pt x="81" y="199"/>
                  </a:lnTo>
                  <a:lnTo>
                    <a:pt x="83" y="202"/>
                  </a:lnTo>
                  <a:lnTo>
                    <a:pt x="85" y="204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4" y="209"/>
                  </a:lnTo>
                  <a:lnTo>
                    <a:pt x="97" y="210"/>
                  </a:lnTo>
                  <a:lnTo>
                    <a:pt x="97" y="211"/>
                  </a:lnTo>
                  <a:lnTo>
                    <a:pt x="99" y="218"/>
                  </a:lnTo>
                  <a:lnTo>
                    <a:pt x="101" y="224"/>
                  </a:lnTo>
                  <a:lnTo>
                    <a:pt x="104" y="231"/>
                  </a:lnTo>
                  <a:lnTo>
                    <a:pt x="109" y="236"/>
                  </a:lnTo>
                  <a:lnTo>
                    <a:pt x="114" y="243"/>
                  </a:lnTo>
                  <a:lnTo>
                    <a:pt x="118" y="249"/>
                  </a:lnTo>
                  <a:lnTo>
                    <a:pt x="121" y="256"/>
                  </a:lnTo>
                  <a:lnTo>
                    <a:pt x="121" y="263"/>
                  </a:lnTo>
                  <a:lnTo>
                    <a:pt x="123" y="265"/>
                  </a:lnTo>
                  <a:lnTo>
                    <a:pt x="127" y="268"/>
                  </a:lnTo>
                  <a:lnTo>
                    <a:pt x="130" y="271"/>
                  </a:lnTo>
                  <a:lnTo>
                    <a:pt x="134" y="277"/>
                  </a:lnTo>
                  <a:lnTo>
                    <a:pt x="137" y="281"/>
                  </a:lnTo>
                  <a:lnTo>
                    <a:pt x="139" y="285"/>
                  </a:lnTo>
                  <a:lnTo>
                    <a:pt x="142" y="290"/>
                  </a:lnTo>
                  <a:lnTo>
                    <a:pt x="142" y="293"/>
                  </a:lnTo>
                  <a:lnTo>
                    <a:pt x="144" y="294"/>
                  </a:lnTo>
                  <a:lnTo>
                    <a:pt x="146" y="295"/>
                  </a:lnTo>
                  <a:lnTo>
                    <a:pt x="147" y="297"/>
                  </a:lnTo>
                  <a:lnTo>
                    <a:pt x="149" y="301"/>
                  </a:lnTo>
                  <a:lnTo>
                    <a:pt x="151" y="304"/>
                  </a:lnTo>
                  <a:lnTo>
                    <a:pt x="153" y="306"/>
                  </a:lnTo>
                  <a:lnTo>
                    <a:pt x="154" y="309"/>
                  </a:lnTo>
                  <a:lnTo>
                    <a:pt x="154" y="311"/>
                  </a:lnTo>
                  <a:lnTo>
                    <a:pt x="156" y="311"/>
                  </a:lnTo>
                  <a:lnTo>
                    <a:pt x="158" y="313"/>
                  </a:lnTo>
                  <a:lnTo>
                    <a:pt x="160" y="314"/>
                  </a:lnTo>
                  <a:lnTo>
                    <a:pt x="160" y="315"/>
                  </a:lnTo>
                  <a:lnTo>
                    <a:pt x="161" y="316"/>
                  </a:lnTo>
                  <a:lnTo>
                    <a:pt x="161" y="317"/>
                  </a:lnTo>
                  <a:lnTo>
                    <a:pt x="163" y="318"/>
                  </a:lnTo>
                  <a:lnTo>
                    <a:pt x="163" y="319"/>
                  </a:lnTo>
                  <a:lnTo>
                    <a:pt x="167" y="319"/>
                  </a:lnTo>
                  <a:lnTo>
                    <a:pt x="167" y="320"/>
                  </a:lnTo>
                  <a:lnTo>
                    <a:pt x="167" y="321"/>
                  </a:lnTo>
                  <a:lnTo>
                    <a:pt x="168" y="321"/>
                  </a:lnTo>
                  <a:lnTo>
                    <a:pt x="168" y="322"/>
                  </a:lnTo>
                  <a:lnTo>
                    <a:pt x="170" y="323"/>
                  </a:lnTo>
                  <a:lnTo>
                    <a:pt x="172" y="325"/>
                  </a:lnTo>
                  <a:lnTo>
                    <a:pt x="175" y="325"/>
                  </a:lnTo>
                  <a:lnTo>
                    <a:pt x="179" y="327"/>
                  </a:lnTo>
                  <a:lnTo>
                    <a:pt x="179" y="328"/>
                  </a:lnTo>
                  <a:lnTo>
                    <a:pt x="180" y="329"/>
                  </a:lnTo>
                  <a:lnTo>
                    <a:pt x="180" y="330"/>
                  </a:lnTo>
                  <a:lnTo>
                    <a:pt x="182" y="330"/>
                  </a:lnTo>
                  <a:lnTo>
                    <a:pt x="182" y="331"/>
                  </a:lnTo>
                  <a:lnTo>
                    <a:pt x="184" y="332"/>
                  </a:lnTo>
                  <a:lnTo>
                    <a:pt x="186" y="332"/>
                  </a:lnTo>
                  <a:lnTo>
                    <a:pt x="187" y="332"/>
                  </a:lnTo>
                  <a:lnTo>
                    <a:pt x="187" y="333"/>
                  </a:lnTo>
                  <a:lnTo>
                    <a:pt x="187" y="334"/>
                  </a:lnTo>
                  <a:lnTo>
                    <a:pt x="189" y="334"/>
                  </a:lnTo>
                  <a:lnTo>
                    <a:pt x="191" y="334"/>
                  </a:lnTo>
                  <a:lnTo>
                    <a:pt x="191" y="335"/>
                  </a:lnTo>
                  <a:lnTo>
                    <a:pt x="191" y="338"/>
                  </a:lnTo>
                  <a:lnTo>
                    <a:pt x="193" y="338"/>
                  </a:lnTo>
                  <a:lnTo>
                    <a:pt x="194" y="338"/>
                  </a:lnTo>
                  <a:lnTo>
                    <a:pt x="196" y="339"/>
                  </a:lnTo>
                  <a:lnTo>
                    <a:pt x="198" y="339"/>
                  </a:lnTo>
                  <a:lnTo>
                    <a:pt x="199" y="340"/>
                  </a:lnTo>
                  <a:lnTo>
                    <a:pt x="201" y="341"/>
                  </a:lnTo>
                  <a:lnTo>
                    <a:pt x="203" y="342"/>
                  </a:lnTo>
                  <a:lnTo>
                    <a:pt x="208" y="342"/>
                  </a:lnTo>
                  <a:lnTo>
                    <a:pt x="212" y="342"/>
                  </a:lnTo>
                  <a:lnTo>
                    <a:pt x="213" y="344"/>
                  </a:lnTo>
                  <a:lnTo>
                    <a:pt x="220" y="348"/>
                  </a:lnTo>
                  <a:lnTo>
                    <a:pt x="227" y="353"/>
                  </a:lnTo>
                  <a:lnTo>
                    <a:pt x="236" y="358"/>
                  </a:lnTo>
                  <a:lnTo>
                    <a:pt x="246" y="364"/>
                  </a:lnTo>
                  <a:lnTo>
                    <a:pt x="253" y="369"/>
                  </a:lnTo>
                  <a:lnTo>
                    <a:pt x="258" y="372"/>
                  </a:lnTo>
                  <a:lnTo>
                    <a:pt x="260" y="373"/>
                  </a:lnTo>
                  <a:lnTo>
                    <a:pt x="262" y="375"/>
                  </a:lnTo>
                  <a:lnTo>
                    <a:pt x="262" y="377"/>
                  </a:lnTo>
                  <a:lnTo>
                    <a:pt x="264" y="380"/>
                  </a:lnTo>
                  <a:lnTo>
                    <a:pt x="265" y="383"/>
                  </a:lnTo>
                  <a:lnTo>
                    <a:pt x="267" y="387"/>
                  </a:lnTo>
                  <a:lnTo>
                    <a:pt x="269" y="389"/>
                  </a:lnTo>
                  <a:lnTo>
                    <a:pt x="272" y="391"/>
                  </a:lnTo>
                  <a:lnTo>
                    <a:pt x="274" y="391"/>
                  </a:lnTo>
                  <a:lnTo>
                    <a:pt x="274" y="402"/>
                  </a:lnTo>
                  <a:lnTo>
                    <a:pt x="278" y="401"/>
                  </a:lnTo>
                  <a:lnTo>
                    <a:pt x="283" y="400"/>
                  </a:lnTo>
                  <a:lnTo>
                    <a:pt x="286" y="396"/>
                  </a:lnTo>
                  <a:lnTo>
                    <a:pt x="290" y="393"/>
                  </a:lnTo>
                  <a:lnTo>
                    <a:pt x="295" y="384"/>
                  </a:lnTo>
                  <a:lnTo>
                    <a:pt x="297" y="375"/>
                  </a:lnTo>
                  <a:lnTo>
                    <a:pt x="298" y="364"/>
                  </a:lnTo>
                  <a:lnTo>
                    <a:pt x="298" y="354"/>
                  </a:lnTo>
                  <a:lnTo>
                    <a:pt x="297" y="345"/>
                  </a:lnTo>
                  <a:lnTo>
                    <a:pt x="293" y="340"/>
                  </a:lnTo>
                  <a:lnTo>
                    <a:pt x="290" y="340"/>
                  </a:lnTo>
                  <a:lnTo>
                    <a:pt x="290" y="334"/>
                  </a:lnTo>
                  <a:lnTo>
                    <a:pt x="305" y="334"/>
                  </a:lnTo>
                  <a:lnTo>
                    <a:pt x="307" y="336"/>
                  </a:lnTo>
                  <a:lnTo>
                    <a:pt x="307" y="338"/>
                  </a:lnTo>
                  <a:lnTo>
                    <a:pt x="309" y="340"/>
                  </a:lnTo>
                  <a:lnTo>
                    <a:pt x="311" y="341"/>
                  </a:lnTo>
                  <a:lnTo>
                    <a:pt x="312" y="341"/>
                  </a:lnTo>
                  <a:lnTo>
                    <a:pt x="314" y="342"/>
                  </a:lnTo>
                  <a:lnTo>
                    <a:pt x="317" y="342"/>
                  </a:lnTo>
                  <a:lnTo>
                    <a:pt x="319" y="342"/>
                  </a:lnTo>
                  <a:lnTo>
                    <a:pt x="319" y="345"/>
                  </a:lnTo>
                  <a:lnTo>
                    <a:pt x="326" y="347"/>
                  </a:lnTo>
                  <a:lnTo>
                    <a:pt x="326" y="350"/>
                  </a:lnTo>
                  <a:lnTo>
                    <a:pt x="326" y="353"/>
                  </a:lnTo>
                  <a:lnTo>
                    <a:pt x="331" y="353"/>
                  </a:lnTo>
                  <a:lnTo>
                    <a:pt x="326" y="353"/>
                  </a:lnTo>
                  <a:lnTo>
                    <a:pt x="326" y="302"/>
                  </a:lnTo>
                  <a:lnTo>
                    <a:pt x="323" y="301"/>
                  </a:lnTo>
                  <a:lnTo>
                    <a:pt x="321" y="298"/>
                  </a:lnTo>
                  <a:lnTo>
                    <a:pt x="317" y="295"/>
                  </a:lnTo>
                  <a:lnTo>
                    <a:pt x="317" y="291"/>
                  </a:lnTo>
                  <a:lnTo>
                    <a:pt x="316" y="281"/>
                  </a:lnTo>
                  <a:lnTo>
                    <a:pt x="314" y="268"/>
                  </a:lnTo>
                  <a:lnTo>
                    <a:pt x="316" y="255"/>
                  </a:lnTo>
                  <a:lnTo>
                    <a:pt x="317" y="244"/>
                  </a:lnTo>
                  <a:lnTo>
                    <a:pt x="317" y="234"/>
                  </a:lnTo>
                  <a:lnTo>
                    <a:pt x="319" y="229"/>
                  </a:lnTo>
                  <a:lnTo>
                    <a:pt x="316" y="229"/>
                  </a:lnTo>
                  <a:lnTo>
                    <a:pt x="311" y="227"/>
                  </a:lnTo>
                  <a:lnTo>
                    <a:pt x="307" y="223"/>
                  </a:lnTo>
                  <a:lnTo>
                    <a:pt x="302" y="220"/>
                  </a:lnTo>
                  <a:lnTo>
                    <a:pt x="298" y="217"/>
                  </a:lnTo>
                  <a:lnTo>
                    <a:pt x="295" y="212"/>
                  </a:lnTo>
                  <a:lnTo>
                    <a:pt x="291" y="210"/>
                  </a:lnTo>
                  <a:lnTo>
                    <a:pt x="290" y="208"/>
                  </a:lnTo>
                  <a:lnTo>
                    <a:pt x="290" y="206"/>
                  </a:lnTo>
                  <a:lnTo>
                    <a:pt x="290" y="203"/>
                  </a:lnTo>
                  <a:lnTo>
                    <a:pt x="288" y="201"/>
                  </a:lnTo>
                  <a:lnTo>
                    <a:pt x="288" y="197"/>
                  </a:lnTo>
                  <a:lnTo>
                    <a:pt x="286" y="195"/>
                  </a:lnTo>
                  <a:lnTo>
                    <a:pt x="285" y="193"/>
                  </a:lnTo>
                  <a:lnTo>
                    <a:pt x="283" y="190"/>
                  </a:lnTo>
                  <a:lnTo>
                    <a:pt x="281" y="189"/>
                  </a:lnTo>
                  <a:lnTo>
                    <a:pt x="276" y="177"/>
                  </a:lnTo>
                  <a:lnTo>
                    <a:pt x="274" y="165"/>
                  </a:lnTo>
                  <a:lnTo>
                    <a:pt x="276" y="153"/>
                  </a:lnTo>
                  <a:lnTo>
                    <a:pt x="279" y="141"/>
                  </a:lnTo>
                  <a:lnTo>
                    <a:pt x="286" y="128"/>
                  </a:lnTo>
                  <a:lnTo>
                    <a:pt x="293" y="116"/>
                  </a:lnTo>
                  <a:lnTo>
                    <a:pt x="302" y="104"/>
                  </a:lnTo>
                  <a:lnTo>
                    <a:pt x="311" y="92"/>
                  </a:lnTo>
                  <a:lnTo>
                    <a:pt x="317" y="79"/>
                  </a:lnTo>
                  <a:lnTo>
                    <a:pt x="326" y="67"/>
                  </a:lnTo>
                  <a:lnTo>
                    <a:pt x="333" y="56"/>
                  </a:lnTo>
                  <a:lnTo>
                    <a:pt x="338" y="44"/>
                  </a:lnTo>
                  <a:lnTo>
                    <a:pt x="342" y="32"/>
                  </a:lnTo>
                  <a:lnTo>
                    <a:pt x="344" y="21"/>
                  </a:lnTo>
                  <a:lnTo>
                    <a:pt x="342" y="16"/>
                  </a:lnTo>
                  <a:lnTo>
                    <a:pt x="340" y="10"/>
                  </a:lnTo>
                  <a:lnTo>
                    <a:pt x="338" y="6"/>
                  </a:lnTo>
                  <a:lnTo>
                    <a:pt x="335" y="0"/>
                  </a:lnTo>
                  <a:lnTo>
                    <a:pt x="323" y="0"/>
                  </a:lnTo>
                  <a:lnTo>
                    <a:pt x="309" y="15"/>
                  </a:lnTo>
                  <a:lnTo>
                    <a:pt x="297" y="30"/>
                  </a:lnTo>
                  <a:lnTo>
                    <a:pt x="288" y="45"/>
                  </a:lnTo>
                  <a:lnTo>
                    <a:pt x="279" y="61"/>
                  </a:lnTo>
                  <a:lnTo>
                    <a:pt x="264" y="94"/>
                  </a:lnTo>
                  <a:lnTo>
                    <a:pt x="252" y="129"/>
                  </a:lnTo>
                  <a:lnTo>
                    <a:pt x="239" y="162"/>
                  </a:lnTo>
                  <a:lnTo>
                    <a:pt x="226" y="196"/>
                  </a:lnTo>
                  <a:lnTo>
                    <a:pt x="217" y="212"/>
                  </a:lnTo>
                  <a:lnTo>
                    <a:pt x="205" y="229"/>
                  </a:lnTo>
                  <a:lnTo>
                    <a:pt x="193" y="245"/>
                  </a:lnTo>
                  <a:lnTo>
                    <a:pt x="179" y="260"/>
                  </a:lnTo>
                  <a:lnTo>
                    <a:pt x="175" y="255"/>
                  </a:lnTo>
                  <a:lnTo>
                    <a:pt x="170" y="253"/>
                  </a:lnTo>
                  <a:lnTo>
                    <a:pt x="167" y="249"/>
                  </a:lnTo>
                  <a:lnTo>
                    <a:pt x="160" y="248"/>
                  </a:lnTo>
                  <a:lnTo>
                    <a:pt x="154" y="246"/>
                  </a:lnTo>
                  <a:lnTo>
                    <a:pt x="151" y="242"/>
                  </a:lnTo>
                  <a:lnTo>
                    <a:pt x="147" y="236"/>
                  </a:lnTo>
                  <a:lnTo>
                    <a:pt x="146" y="231"/>
                  </a:lnTo>
                  <a:lnTo>
                    <a:pt x="144" y="226"/>
                  </a:lnTo>
                  <a:lnTo>
                    <a:pt x="144" y="222"/>
                  </a:lnTo>
                  <a:lnTo>
                    <a:pt x="142" y="219"/>
                  </a:lnTo>
                  <a:lnTo>
                    <a:pt x="139" y="219"/>
                  </a:lnTo>
                  <a:lnTo>
                    <a:pt x="137" y="217"/>
                  </a:lnTo>
                  <a:lnTo>
                    <a:pt x="135" y="215"/>
                  </a:lnTo>
                  <a:lnTo>
                    <a:pt x="134" y="211"/>
                  </a:lnTo>
                  <a:lnTo>
                    <a:pt x="132" y="209"/>
                  </a:lnTo>
                  <a:lnTo>
                    <a:pt x="130" y="206"/>
                  </a:lnTo>
                  <a:lnTo>
                    <a:pt x="128" y="204"/>
                  </a:lnTo>
                  <a:lnTo>
                    <a:pt x="127" y="203"/>
                  </a:lnTo>
                  <a:lnTo>
                    <a:pt x="125" y="201"/>
                  </a:lnTo>
                  <a:lnTo>
                    <a:pt x="123" y="191"/>
                  </a:lnTo>
                  <a:lnTo>
                    <a:pt x="118" y="177"/>
                  </a:lnTo>
                  <a:lnTo>
                    <a:pt x="111" y="161"/>
                  </a:lnTo>
                  <a:lnTo>
                    <a:pt x="101" y="146"/>
                  </a:lnTo>
                  <a:lnTo>
                    <a:pt x="90" y="130"/>
                  </a:lnTo>
                  <a:lnTo>
                    <a:pt x="80" y="117"/>
                  </a:lnTo>
                  <a:lnTo>
                    <a:pt x="69" y="105"/>
                  </a:lnTo>
                  <a:lnTo>
                    <a:pt x="61" y="98"/>
                  </a:lnTo>
                  <a:lnTo>
                    <a:pt x="61" y="97"/>
                  </a:lnTo>
                  <a:lnTo>
                    <a:pt x="59" y="95"/>
                  </a:lnTo>
                  <a:lnTo>
                    <a:pt x="59" y="93"/>
                  </a:lnTo>
                  <a:lnTo>
                    <a:pt x="57" y="91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4" y="84"/>
                  </a:lnTo>
                  <a:lnTo>
                    <a:pt x="52" y="83"/>
                  </a:lnTo>
                  <a:lnTo>
                    <a:pt x="48" y="83"/>
                  </a:lnTo>
                  <a:lnTo>
                    <a:pt x="43" y="75"/>
                  </a:lnTo>
                  <a:lnTo>
                    <a:pt x="40" y="75"/>
                  </a:lnTo>
                  <a:lnTo>
                    <a:pt x="38" y="73"/>
                  </a:lnTo>
                  <a:lnTo>
                    <a:pt x="35" y="71"/>
                  </a:lnTo>
                  <a:lnTo>
                    <a:pt x="31" y="69"/>
                  </a:lnTo>
                  <a:lnTo>
                    <a:pt x="28" y="66"/>
                  </a:lnTo>
                  <a:lnTo>
                    <a:pt x="24" y="62"/>
                  </a:lnTo>
                  <a:lnTo>
                    <a:pt x="22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9" y="50"/>
                  </a:lnTo>
                  <a:lnTo>
                    <a:pt x="7" y="50"/>
                  </a:lnTo>
                  <a:lnTo>
                    <a:pt x="5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7"/>
                  </a:lnTo>
                  <a:lnTo>
                    <a:pt x="2" y="48"/>
                  </a:lnTo>
                  <a:lnTo>
                    <a:pt x="5" y="49"/>
                  </a:lnTo>
                  <a:lnTo>
                    <a:pt x="10" y="5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7" name="Freeform 29">
              <a:extLst>
                <a:ext uri="{FF2B5EF4-FFF2-40B4-BE49-F238E27FC236}">
                  <a16:creationId xmlns:a16="http://schemas.microsoft.com/office/drawing/2014/main" id="{2141C3B0-9D19-F846-ACB8-84ED612D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420" y="2535237"/>
              <a:ext cx="273050" cy="317500"/>
            </a:xfrm>
            <a:custGeom>
              <a:avLst/>
              <a:gdLst>
                <a:gd name="T0" fmla="*/ 2147483647 w 344"/>
                <a:gd name="T1" fmla="*/ 2147483647 h 402"/>
                <a:gd name="T2" fmla="*/ 2147483647 w 344"/>
                <a:gd name="T3" fmla="*/ 2147483647 h 402"/>
                <a:gd name="T4" fmla="*/ 2147483647 w 344"/>
                <a:gd name="T5" fmla="*/ 2147483647 h 402"/>
                <a:gd name="T6" fmla="*/ 2147483647 w 344"/>
                <a:gd name="T7" fmla="*/ 2147483647 h 402"/>
                <a:gd name="T8" fmla="*/ 2147483647 w 344"/>
                <a:gd name="T9" fmla="*/ 2147483647 h 402"/>
                <a:gd name="T10" fmla="*/ 2147483647 w 344"/>
                <a:gd name="T11" fmla="*/ 2147483647 h 402"/>
                <a:gd name="T12" fmla="*/ 2147483647 w 344"/>
                <a:gd name="T13" fmla="*/ 2147483647 h 402"/>
                <a:gd name="T14" fmla="*/ 2147483647 w 344"/>
                <a:gd name="T15" fmla="*/ 2147483647 h 402"/>
                <a:gd name="T16" fmla="*/ 2147483647 w 344"/>
                <a:gd name="T17" fmla="*/ 2147483647 h 402"/>
                <a:gd name="T18" fmla="*/ 2147483647 w 344"/>
                <a:gd name="T19" fmla="*/ 2147483647 h 402"/>
                <a:gd name="T20" fmla="*/ 2147483647 w 344"/>
                <a:gd name="T21" fmla="*/ 2147483647 h 402"/>
                <a:gd name="T22" fmla="*/ 2147483647 w 344"/>
                <a:gd name="T23" fmla="*/ 2147483647 h 402"/>
                <a:gd name="T24" fmla="*/ 2147483647 w 344"/>
                <a:gd name="T25" fmla="*/ 2147483647 h 402"/>
                <a:gd name="T26" fmla="*/ 2147483647 w 344"/>
                <a:gd name="T27" fmla="*/ 2147483647 h 402"/>
                <a:gd name="T28" fmla="*/ 2147483647 w 344"/>
                <a:gd name="T29" fmla="*/ 2147483647 h 402"/>
                <a:gd name="T30" fmla="*/ 2147483647 w 344"/>
                <a:gd name="T31" fmla="*/ 2147483647 h 402"/>
                <a:gd name="T32" fmla="*/ 2147483647 w 344"/>
                <a:gd name="T33" fmla="*/ 2147483647 h 402"/>
                <a:gd name="T34" fmla="*/ 2147483647 w 344"/>
                <a:gd name="T35" fmla="*/ 2147483647 h 402"/>
                <a:gd name="T36" fmla="*/ 2147483647 w 344"/>
                <a:gd name="T37" fmla="*/ 2147483647 h 402"/>
                <a:gd name="T38" fmla="*/ 2147483647 w 344"/>
                <a:gd name="T39" fmla="*/ 2147483647 h 402"/>
                <a:gd name="T40" fmla="*/ 2147483647 w 344"/>
                <a:gd name="T41" fmla="*/ 2147483647 h 402"/>
                <a:gd name="T42" fmla="*/ 2147483647 w 344"/>
                <a:gd name="T43" fmla="*/ 2147483647 h 402"/>
                <a:gd name="T44" fmla="*/ 2147483647 w 344"/>
                <a:gd name="T45" fmla="*/ 2147483647 h 402"/>
                <a:gd name="T46" fmla="*/ 2147483647 w 344"/>
                <a:gd name="T47" fmla="*/ 2147483647 h 402"/>
                <a:gd name="T48" fmla="*/ 2147483647 w 344"/>
                <a:gd name="T49" fmla="*/ 2147483647 h 402"/>
                <a:gd name="T50" fmla="*/ 2147483647 w 344"/>
                <a:gd name="T51" fmla="*/ 2147483647 h 402"/>
                <a:gd name="T52" fmla="*/ 2147483647 w 344"/>
                <a:gd name="T53" fmla="*/ 2147483647 h 402"/>
                <a:gd name="T54" fmla="*/ 2147483647 w 344"/>
                <a:gd name="T55" fmla="*/ 2147483647 h 402"/>
                <a:gd name="T56" fmla="*/ 2147483647 w 344"/>
                <a:gd name="T57" fmla="*/ 2147483647 h 402"/>
                <a:gd name="T58" fmla="*/ 2147483647 w 344"/>
                <a:gd name="T59" fmla="*/ 2147483647 h 402"/>
                <a:gd name="T60" fmla="*/ 2147483647 w 344"/>
                <a:gd name="T61" fmla="*/ 2147483647 h 402"/>
                <a:gd name="T62" fmla="*/ 2147483647 w 344"/>
                <a:gd name="T63" fmla="*/ 2147483647 h 402"/>
                <a:gd name="T64" fmla="*/ 2147483647 w 344"/>
                <a:gd name="T65" fmla="*/ 2147483647 h 402"/>
                <a:gd name="T66" fmla="*/ 2147483647 w 344"/>
                <a:gd name="T67" fmla="*/ 2147483647 h 402"/>
                <a:gd name="T68" fmla="*/ 2147483647 w 344"/>
                <a:gd name="T69" fmla="*/ 2147483647 h 402"/>
                <a:gd name="T70" fmla="*/ 2147483647 w 344"/>
                <a:gd name="T71" fmla="*/ 2147483647 h 402"/>
                <a:gd name="T72" fmla="*/ 2147483647 w 344"/>
                <a:gd name="T73" fmla="*/ 2147483647 h 402"/>
                <a:gd name="T74" fmla="*/ 2147483647 w 344"/>
                <a:gd name="T75" fmla="*/ 2147483647 h 402"/>
                <a:gd name="T76" fmla="*/ 2147483647 w 344"/>
                <a:gd name="T77" fmla="*/ 2147483647 h 402"/>
                <a:gd name="T78" fmla="*/ 2147483647 w 344"/>
                <a:gd name="T79" fmla="*/ 2147483647 h 402"/>
                <a:gd name="T80" fmla="*/ 2147483647 w 344"/>
                <a:gd name="T81" fmla="*/ 2147483647 h 402"/>
                <a:gd name="T82" fmla="*/ 2147483647 w 344"/>
                <a:gd name="T83" fmla="*/ 2147483647 h 402"/>
                <a:gd name="T84" fmla="*/ 2147483647 w 344"/>
                <a:gd name="T85" fmla="*/ 2147483647 h 402"/>
                <a:gd name="T86" fmla="*/ 2147483647 w 344"/>
                <a:gd name="T87" fmla="*/ 2147483647 h 402"/>
                <a:gd name="T88" fmla="*/ 2147483647 w 344"/>
                <a:gd name="T89" fmla="*/ 2147483647 h 402"/>
                <a:gd name="T90" fmla="*/ 2147483647 w 344"/>
                <a:gd name="T91" fmla="*/ 2147483647 h 402"/>
                <a:gd name="T92" fmla="*/ 2147483647 w 344"/>
                <a:gd name="T93" fmla="*/ 2147483647 h 402"/>
                <a:gd name="T94" fmla="*/ 2147483647 w 344"/>
                <a:gd name="T95" fmla="*/ 2147483647 h 402"/>
                <a:gd name="T96" fmla="*/ 2147483647 w 344"/>
                <a:gd name="T97" fmla="*/ 2147483647 h 402"/>
                <a:gd name="T98" fmla="*/ 2147483647 w 344"/>
                <a:gd name="T99" fmla="*/ 2147483647 h 402"/>
                <a:gd name="T100" fmla="*/ 2147483647 w 344"/>
                <a:gd name="T101" fmla="*/ 2147483647 h 402"/>
                <a:gd name="T102" fmla="*/ 2147483647 w 344"/>
                <a:gd name="T103" fmla="*/ 2147483647 h 402"/>
                <a:gd name="T104" fmla="*/ 2147483647 w 344"/>
                <a:gd name="T105" fmla="*/ 2147483647 h 402"/>
                <a:gd name="T106" fmla="*/ 2147483647 w 344"/>
                <a:gd name="T107" fmla="*/ 2147483647 h 402"/>
                <a:gd name="T108" fmla="*/ 2147483647 w 344"/>
                <a:gd name="T109" fmla="*/ 2147483647 h 402"/>
                <a:gd name="T110" fmla="*/ 2147483647 w 344"/>
                <a:gd name="T111" fmla="*/ 2147483647 h 402"/>
                <a:gd name="T112" fmla="*/ 0 w 344"/>
                <a:gd name="T113" fmla="*/ 2147483647 h 40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44" h="402">
                  <a:moveTo>
                    <a:pt x="10" y="51"/>
                  </a:moveTo>
                  <a:lnTo>
                    <a:pt x="12" y="53"/>
                  </a:lnTo>
                  <a:lnTo>
                    <a:pt x="14" y="55"/>
                  </a:lnTo>
                  <a:lnTo>
                    <a:pt x="17" y="56"/>
                  </a:lnTo>
                  <a:lnTo>
                    <a:pt x="19" y="58"/>
                  </a:lnTo>
                  <a:lnTo>
                    <a:pt x="21" y="60"/>
                  </a:lnTo>
                  <a:lnTo>
                    <a:pt x="24" y="62"/>
                  </a:lnTo>
                  <a:lnTo>
                    <a:pt x="26" y="63"/>
                  </a:lnTo>
                  <a:lnTo>
                    <a:pt x="28" y="65"/>
                  </a:lnTo>
                  <a:lnTo>
                    <a:pt x="28" y="67"/>
                  </a:lnTo>
                  <a:lnTo>
                    <a:pt x="29" y="69"/>
                  </a:lnTo>
                  <a:lnTo>
                    <a:pt x="31" y="71"/>
                  </a:lnTo>
                  <a:lnTo>
                    <a:pt x="33" y="73"/>
                  </a:lnTo>
                  <a:lnTo>
                    <a:pt x="35" y="74"/>
                  </a:lnTo>
                  <a:lnTo>
                    <a:pt x="38" y="77"/>
                  </a:lnTo>
                  <a:lnTo>
                    <a:pt x="40" y="78"/>
                  </a:lnTo>
                  <a:lnTo>
                    <a:pt x="43" y="78"/>
                  </a:lnTo>
                  <a:lnTo>
                    <a:pt x="43" y="81"/>
                  </a:lnTo>
                  <a:lnTo>
                    <a:pt x="45" y="88"/>
                  </a:lnTo>
                  <a:lnTo>
                    <a:pt x="45" y="97"/>
                  </a:lnTo>
                  <a:lnTo>
                    <a:pt x="47" y="107"/>
                  </a:lnTo>
                  <a:lnTo>
                    <a:pt x="47" y="117"/>
                  </a:lnTo>
                  <a:lnTo>
                    <a:pt x="48" y="125"/>
                  </a:lnTo>
                  <a:lnTo>
                    <a:pt x="50" y="133"/>
                  </a:lnTo>
                  <a:lnTo>
                    <a:pt x="52" y="136"/>
                  </a:lnTo>
                  <a:lnTo>
                    <a:pt x="55" y="136"/>
                  </a:lnTo>
                  <a:lnTo>
                    <a:pt x="57" y="140"/>
                  </a:lnTo>
                  <a:lnTo>
                    <a:pt x="59" y="144"/>
                  </a:lnTo>
                  <a:lnTo>
                    <a:pt x="61" y="149"/>
                  </a:lnTo>
                  <a:lnTo>
                    <a:pt x="62" y="156"/>
                  </a:lnTo>
                  <a:lnTo>
                    <a:pt x="64" y="162"/>
                  </a:lnTo>
                  <a:lnTo>
                    <a:pt x="66" y="169"/>
                  </a:lnTo>
                  <a:lnTo>
                    <a:pt x="66" y="174"/>
                  </a:lnTo>
                  <a:lnTo>
                    <a:pt x="64" y="178"/>
                  </a:lnTo>
                  <a:lnTo>
                    <a:pt x="61" y="178"/>
                  </a:lnTo>
                  <a:lnTo>
                    <a:pt x="61" y="191"/>
                  </a:lnTo>
                  <a:lnTo>
                    <a:pt x="64" y="193"/>
                  </a:lnTo>
                  <a:lnTo>
                    <a:pt x="68" y="193"/>
                  </a:lnTo>
                  <a:lnTo>
                    <a:pt x="68" y="196"/>
                  </a:lnTo>
                  <a:lnTo>
                    <a:pt x="69" y="196"/>
                  </a:lnTo>
                  <a:lnTo>
                    <a:pt x="71" y="196"/>
                  </a:lnTo>
                  <a:lnTo>
                    <a:pt x="73" y="197"/>
                  </a:lnTo>
                  <a:lnTo>
                    <a:pt x="75" y="197"/>
                  </a:lnTo>
                  <a:lnTo>
                    <a:pt x="76" y="198"/>
                  </a:lnTo>
                  <a:lnTo>
                    <a:pt x="80" y="198"/>
                  </a:lnTo>
                  <a:lnTo>
                    <a:pt x="81" y="198"/>
                  </a:lnTo>
                  <a:lnTo>
                    <a:pt x="81" y="199"/>
                  </a:lnTo>
                  <a:lnTo>
                    <a:pt x="83" y="202"/>
                  </a:lnTo>
                  <a:lnTo>
                    <a:pt x="85" y="204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4" y="209"/>
                  </a:lnTo>
                  <a:lnTo>
                    <a:pt x="97" y="210"/>
                  </a:lnTo>
                  <a:lnTo>
                    <a:pt x="97" y="211"/>
                  </a:lnTo>
                  <a:lnTo>
                    <a:pt x="99" y="218"/>
                  </a:lnTo>
                  <a:lnTo>
                    <a:pt x="101" y="224"/>
                  </a:lnTo>
                  <a:lnTo>
                    <a:pt x="104" y="231"/>
                  </a:lnTo>
                  <a:lnTo>
                    <a:pt x="109" y="236"/>
                  </a:lnTo>
                  <a:lnTo>
                    <a:pt x="114" y="243"/>
                  </a:lnTo>
                  <a:lnTo>
                    <a:pt x="118" y="249"/>
                  </a:lnTo>
                  <a:lnTo>
                    <a:pt x="121" y="256"/>
                  </a:lnTo>
                  <a:lnTo>
                    <a:pt x="121" y="263"/>
                  </a:lnTo>
                  <a:lnTo>
                    <a:pt x="123" y="265"/>
                  </a:lnTo>
                  <a:lnTo>
                    <a:pt x="127" y="268"/>
                  </a:lnTo>
                  <a:lnTo>
                    <a:pt x="130" y="271"/>
                  </a:lnTo>
                  <a:lnTo>
                    <a:pt x="134" y="277"/>
                  </a:lnTo>
                  <a:lnTo>
                    <a:pt x="137" y="281"/>
                  </a:lnTo>
                  <a:lnTo>
                    <a:pt x="139" y="285"/>
                  </a:lnTo>
                  <a:lnTo>
                    <a:pt x="142" y="290"/>
                  </a:lnTo>
                  <a:lnTo>
                    <a:pt x="142" y="293"/>
                  </a:lnTo>
                  <a:lnTo>
                    <a:pt x="144" y="294"/>
                  </a:lnTo>
                  <a:lnTo>
                    <a:pt x="146" y="295"/>
                  </a:lnTo>
                  <a:lnTo>
                    <a:pt x="147" y="297"/>
                  </a:lnTo>
                  <a:lnTo>
                    <a:pt x="149" y="301"/>
                  </a:lnTo>
                  <a:lnTo>
                    <a:pt x="151" y="304"/>
                  </a:lnTo>
                  <a:lnTo>
                    <a:pt x="153" y="306"/>
                  </a:lnTo>
                  <a:lnTo>
                    <a:pt x="154" y="309"/>
                  </a:lnTo>
                  <a:lnTo>
                    <a:pt x="154" y="311"/>
                  </a:lnTo>
                  <a:lnTo>
                    <a:pt x="156" y="311"/>
                  </a:lnTo>
                  <a:lnTo>
                    <a:pt x="158" y="313"/>
                  </a:lnTo>
                  <a:lnTo>
                    <a:pt x="160" y="314"/>
                  </a:lnTo>
                  <a:lnTo>
                    <a:pt x="160" y="315"/>
                  </a:lnTo>
                  <a:lnTo>
                    <a:pt x="161" y="316"/>
                  </a:lnTo>
                  <a:lnTo>
                    <a:pt x="161" y="317"/>
                  </a:lnTo>
                  <a:lnTo>
                    <a:pt x="163" y="318"/>
                  </a:lnTo>
                  <a:lnTo>
                    <a:pt x="163" y="319"/>
                  </a:lnTo>
                  <a:lnTo>
                    <a:pt x="167" y="319"/>
                  </a:lnTo>
                  <a:lnTo>
                    <a:pt x="167" y="320"/>
                  </a:lnTo>
                  <a:lnTo>
                    <a:pt x="167" y="321"/>
                  </a:lnTo>
                  <a:lnTo>
                    <a:pt x="168" y="321"/>
                  </a:lnTo>
                  <a:lnTo>
                    <a:pt x="168" y="322"/>
                  </a:lnTo>
                  <a:lnTo>
                    <a:pt x="170" y="323"/>
                  </a:lnTo>
                  <a:lnTo>
                    <a:pt x="172" y="325"/>
                  </a:lnTo>
                  <a:lnTo>
                    <a:pt x="175" y="325"/>
                  </a:lnTo>
                  <a:lnTo>
                    <a:pt x="179" y="327"/>
                  </a:lnTo>
                  <a:lnTo>
                    <a:pt x="179" y="328"/>
                  </a:lnTo>
                  <a:lnTo>
                    <a:pt x="180" y="329"/>
                  </a:lnTo>
                  <a:lnTo>
                    <a:pt x="180" y="330"/>
                  </a:lnTo>
                  <a:lnTo>
                    <a:pt x="182" y="330"/>
                  </a:lnTo>
                  <a:lnTo>
                    <a:pt x="182" y="331"/>
                  </a:lnTo>
                  <a:lnTo>
                    <a:pt x="184" y="332"/>
                  </a:lnTo>
                  <a:lnTo>
                    <a:pt x="186" y="332"/>
                  </a:lnTo>
                  <a:lnTo>
                    <a:pt x="187" y="332"/>
                  </a:lnTo>
                  <a:lnTo>
                    <a:pt x="187" y="333"/>
                  </a:lnTo>
                  <a:lnTo>
                    <a:pt x="187" y="334"/>
                  </a:lnTo>
                  <a:lnTo>
                    <a:pt x="189" y="334"/>
                  </a:lnTo>
                  <a:lnTo>
                    <a:pt x="191" y="334"/>
                  </a:lnTo>
                  <a:lnTo>
                    <a:pt x="191" y="335"/>
                  </a:lnTo>
                  <a:lnTo>
                    <a:pt x="191" y="338"/>
                  </a:lnTo>
                  <a:lnTo>
                    <a:pt x="193" y="338"/>
                  </a:lnTo>
                  <a:lnTo>
                    <a:pt x="194" y="338"/>
                  </a:lnTo>
                  <a:lnTo>
                    <a:pt x="196" y="339"/>
                  </a:lnTo>
                  <a:lnTo>
                    <a:pt x="198" y="339"/>
                  </a:lnTo>
                  <a:lnTo>
                    <a:pt x="199" y="340"/>
                  </a:lnTo>
                  <a:lnTo>
                    <a:pt x="201" y="341"/>
                  </a:lnTo>
                  <a:lnTo>
                    <a:pt x="203" y="342"/>
                  </a:lnTo>
                  <a:lnTo>
                    <a:pt x="208" y="342"/>
                  </a:lnTo>
                  <a:lnTo>
                    <a:pt x="212" y="342"/>
                  </a:lnTo>
                  <a:lnTo>
                    <a:pt x="213" y="344"/>
                  </a:lnTo>
                  <a:lnTo>
                    <a:pt x="220" y="348"/>
                  </a:lnTo>
                  <a:lnTo>
                    <a:pt x="227" y="353"/>
                  </a:lnTo>
                  <a:lnTo>
                    <a:pt x="236" y="358"/>
                  </a:lnTo>
                  <a:lnTo>
                    <a:pt x="246" y="364"/>
                  </a:lnTo>
                  <a:lnTo>
                    <a:pt x="253" y="369"/>
                  </a:lnTo>
                  <a:lnTo>
                    <a:pt x="258" y="372"/>
                  </a:lnTo>
                  <a:lnTo>
                    <a:pt x="260" y="373"/>
                  </a:lnTo>
                  <a:lnTo>
                    <a:pt x="262" y="375"/>
                  </a:lnTo>
                  <a:lnTo>
                    <a:pt x="262" y="377"/>
                  </a:lnTo>
                  <a:lnTo>
                    <a:pt x="264" y="380"/>
                  </a:lnTo>
                  <a:lnTo>
                    <a:pt x="265" y="383"/>
                  </a:lnTo>
                  <a:lnTo>
                    <a:pt x="267" y="387"/>
                  </a:lnTo>
                  <a:lnTo>
                    <a:pt x="269" y="389"/>
                  </a:lnTo>
                  <a:lnTo>
                    <a:pt x="272" y="391"/>
                  </a:lnTo>
                  <a:lnTo>
                    <a:pt x="274" y="391"/>
                  </a:lnTo>
                  <a:lnTo>
                    <a:pt x="274" y="402"/>
                  </a:lnTo>
                  <a:lnTo>
                    <a:pt x="278" y="401"/>
                  </a:lnTo>
                  <a:lnTo>
                    <a:pt x="283" y="400"/>
                  </a:lnTo>
                  <a:lnTo>
                    <a:pt x="286" y="396"/>
                  </a:lnTo>
                  <a:lnTo>
                    <a:pt x="290" y="393"/>
                  </a:lnTo>
                  <a:lnTo>
                    <a:pt x="295" y="384"/>
                  </a:lnTo>
                  <a:lnTo>
                    <a:pt x="297" y="375"/>
                  </a:lnTo>
                  <a:lnTo>
                    <a:pt x="298" y="364"/>
                  </a:lnTo>
                  <a:lnTo>
                    <a:pt x="298" y="354"/>
                  </a:lnTo>
                  <a:lnTo>
                    <a:pt x="297" y="345"/>
                  </a:lnTo>
                  <a:lnTo>
                    <a:pt x="293" y="340"/>
                  </a:lnTo>
                  <a:lnTo>
                    <a:pt x="290" y="340"/>
                  </a:lnTo>
                  <a:lnTo>
                    <a:pt x="290" y="334"/>
                  </a:lnTo>
                  <a:lnTo>
                    <a:pt x="305" y="334"/>
                  </a:lnTo>
                  <a:lnTo>
                    <a:pt x="307" y="336"/>
                  </a:lnTo>
                  <a:lnTo>
                    <a:pt x="307" y="338"/>
                  </a:lnTo>
                  <a:lnTo>
                    <a:pt x="309" y="340"/>
                  </a:lnTo>
                  <a:lnTo>
                    <a:pt x="311" y="341"/>
                  </a:lnTo>
                  <a:lnTo>
                    <a:pt x="312" y="341"/>
                  </a:lnTo>
                  <a:lnTo>
                    <a:pt x="314" y="342"/>
                  </a:lnTo>
                  <a:lnTo>
                    <a:pt x="317" y="342"/>
                  </a:lnTo>
                  <a:lnTo>
                    <a:pt x="319" y="342"/>
                  </a:lnTo>
                  <a:lnTo>
                    <a:pt x="319" y="345"/>
                  </a:lnTo>
                  <a:lnTo>
                    <a:pt x="326" y="347"/>
                  </a:lnTo>
                  <a:lnTo>
                    <a:pt x="326" y="350"/>
                  </a:lnTo>
                  <a:lnTo>
                    <a:pt x="326" y="353"/>
                  </a:lnTo>
                  <a:lnTo>
                    <a:pt x="331" y="353"/>
                  </a:lnTo>
                  <a:lnTo>
                    <a:pt x="326" y="353"/>
                  </a:lnTo>
                  <a:lnTo>
                    <a:pt x="326" y="302"/>
                  </a:lnTo>
                  <a:lnTo>
                    <a:pt x="323" y="301"/>
                  </a:lnTo>
                  <a:lnTo>
                    <a:pt x="321" y="298"/>
                  </a:lnTo>
                  <a:lnTo>
                    <a:pt x="317" y="295"/>
                  </a:lnTo>
                  <a:lnTo>
                    <a:pt x="317" y="291"/>
                  </a:lnTo>
                  <a:lnTo>
                    <a:pt x="316" y="281"/>
                  </a:lnTo>
                  <a:lnTo>
                    <a:pt x="314" y="268"/>
                  </a:lnTo>
                  <a:lnTo>
                    <a:pt x="316" y="255"/>
                  </a:lnTo>
                  <a:lnTo>
                    <a:pt x="317" y="244"/>
                  </a:lnTo>
                  <a:lnTo>
                    <a:pt x="317" y="234"/>
                  </a:lnTo>
                  <a:lnTo>
                    <a:pt x="319" y="229"/>
                  </a:lnTo>
                  <a:lnTo>
                    <a:pt x="316" y="229"/>
                  </a:lnTo>
                  <a:lnTo>
                    <a:pt x="311" y="227"/>
                  </a:lnTo>
                  <a:lnTo>
                    <a:pt x="307" y="223"/>
                  </a:lnTo>
                  <a:lnTo>
                    <a:pt x="302" y="220"/>
                  </a:lnTo>
                  <a:lnTo>
                    <a:pt x="298" y="217"/>
                  </a:lnTo>
                  <a:lnTo>
                    <a:pt x="295" y="212"/>
                  </a:lnTo>
                  <a:lnTo>
                    <a:pt x="291" y="210"/>
                  </a:lnTo>
                  <a:lnTo>
                    <a:pt x="290" y="208"/>
                  </a:lnTo>
                  <a:lnTo>
                    <a:pt x="290" y="206"/>
                  </a:lnTo>
                  <a:lnTo>
                    <a:pt x="290" y="203"/>
                  </a:lnTo>
                  <a:lnTo>
                    <a:pt x="288" y="201"/>
                  </a:lnTo>
                  <a:lnTo>
                    <a:pt x="288" y="197"/>
                  </a:lnTo>
                  <a:lnTo>
                    <a:pt x="286" y="195"/>
                  </a:lnTo>
                  <a:lnTo>
                    <a:pt x="285" y="193"/>
                  </a:lnTo>
                  <a:lnTo>
                    <a:pt x="283" y="190"/>
                  </a:lnTo>
                  <a:lnTo>
                    <a:pt x="281" y="189"/>
                  </a:lnTo>
                  <a:lnTo>
                    <a:pt x="276" y="177"/>
                  </a:lnTo>
                  <a:lnTo>
                    <a:pt x="274" y="165"/>
                  </a:lnTo>
                  <a:lnTo>
                    <a:pt x="276" y="153"/>
                  </a:lnTo>
                  <a:lnTo>
                    <a:pt x="279" y="141"/>
                  </a:lnTo>
                  <a:lnTo>
                    <a:pt x="286" y="128"/>
                  </a:lnTo>
                  <a:lnTo>
                    <a:pt x="293" y="116"/>
                  </a:lnTo>
                  <a:lnTo>
                    <a:pt x="302" y="104"/>
                  </a:lnTo>
                  <a:lnTo>
                    <a:pt x="311" y="92"/>
                  </a:lnTo>
                  <a:lnTo>
                    <a:pt x="317" y="79"/>
                  </a:lnTo>
                  <a:lnTo>
                    <a:pt x="326" y="67"/>
                  </a:lnTo>
                  <a:lnTo>
                    <a:pt x="333" y="56"/>
                  </a:lnTo>
                  <a:lnTo>
                    <a:pt x="338" y="44"/>
                  </a:lnTo>
                  <a:lnTo>
                    <a:pt x="342" y="32"/>
                  </a:lnTo>
                  <a:lnTo>
                    <a:pt x="344" y="21"/>
                  </a:lnTo>
                  <a:lnTo>
                    <a:pt x="342" y="16"/>
                  </a:lnTo>
                  <a:lnTo>
                    <a:pt x="340" y="10"/>
                  </a:lnTo>
                  <a:lnTo>
                    <a:pt x="338" y="6"/>
                  </a:lnTo>
                  <a:lnTo>
                    <a:pt x="335" y="0"/>
                  </a:lnTo>
                  <a:lnTo>
                    <a:pt x="323" y="0"/>
                  </a:lnTo>
                  <a:lnTo>
                    <a:pt x="309" y="15"/>
                  </a:lnTo>
                  <a:lnTo>
                    <a:pt x="297" y="30"/>
                  </a:lnTo>
                  <a:lnTo>
                    <a:pt x="288" y="45"/>
                  </a:lnTo>
                  <a:lnTo>
                    <a:pt x="279" y="61"/>
                  </a:lnTo>
                  <a:lnTo>
                    <a:pt x="264" y="94"/>
                  </a:lnTo>
                  <a:lnTo>
                    <a:pt x="252" y="129"/>
                  </a:lnTo>
                  <a:lnTo>
                    <a:pt x="239" y="162"/>
                  </a:lnTo>
                  <a:lnTo>
                    <a:pt x="226" y="196"/>
                  </a:lnTo>
                  <a:lnTo>
                    <a:pt x="217" y="212"/>
                  </a:lnTo>
                  <a:lnTo>
                    <a:pt x="205" y="229"/>
                  </a:lnTo>
                  <a:lnTo>
                    <a:pt x="193" y="245"/>
                  </a:lnTo>
                  <a:lnTo>
                    <a:pt x="179" y="260"/>
                  </a:lnTo>
                  <a:lnTo>
                    <a:pt x="175" y="255"/>
                  </a:lnTo>
                  <a:lnTo>
                    <a:pt x="170" y="253"/>
                  </a:lnTo>
                  <a:lnTo>
                    <a:pt x="167" y="249"/>
                  </a:lnTo>
                  <a:lnTo>
                    <a:pt x="160" y="248"/>
                  </a:lnTo>
                  <a:lnTo>
                    <a:pt x="154" y="246"/>
                  </a:lnTo>
                  <a:lnTo>
                    <a:pt x="151" y="242"/>
                  </a:lnTo>
                  <a:lnTo>
                    <a:pt x="147" y="236"/>
                  </a:lnTo>
                  <a:lnTo>
                    <a:pt x="146" y="231"/>
                  </a:lnTo>
                  <a:lnTo>
                    <a:pt x="144" y="226"/>
                  </a:lnTo>
                  <a:lnTo>
                    <a:pt x="144" y="222"/>
                  </a:lnTo>
                  <a:lnTo>
                    <a:pt x="142" y="219"/>
                  </a:lnTo>
                  <a:lnTo>
                    <a:pt x="139" y="219"/>
                  </a:lnTo>
                  <a:lnTo>
                    <a:pt x="137" y="217"/>
                  </a:lnTo>
                  <a:lnTo>
                    <a:pt x="135" y="215"/>
                  </a:lnTo>
                  <a:lnTo>
                    <a:pt x="134" y="211"/>
                  </a:lnTo>
                  <a:lnTo>
                    <a:pt x="132" y="209"/>
                  </a:lnTo>
                  <a:lnTo>
                    <a:pt x="130" y="206"/>
                  </a:lnTo>
                  <a:lnTo>
                    <a:pt x="128" y="204"/>
                  </a:lnTo>
                  <a:lnTo>
                    <a:pt x="127" y="203"/>
                  </a:lnTo>
                  <a:lnTo>
                    <a:pt x="125" y="201"/>
                  </a:lnTo>
                  <a:lnTo>
                    <a:pt x="123" y="191"/>
                  </a:lnTo>
                  <a:lnTo>
                    <a:pt x="118" y="177"/>
                  </a:lnTo>
                  <a:lnTo>
                    <a:pt x="111" y="161"/>
                  </a:lnTo>
                  <a:lnTo>
                    <a:pt x="101" y="146"/>
                  </a:lnTo>
                  <a:lnTo>
                    <a:pt x="90" y="130"/>
                  </a:lnTo>
                  <a:lnTo>
                    <a:pt x="80" y="117"/>
                  </a:lnTo>
                  <a:lnTo>
                    <a:pt x="69" y="105"/>
                  </a:lnTo>
                  <a:lnTo>
                    <a:pt x="61" y="98"/>
                  </a:lnTo>
                  <a:lnTo>
                    <a:pt x="61" y="97"/>
                  </a:lnTo>
                  <a:lnTo>
                    <a:pt x="59" y="95"/>
                  </a:lnTo>
                  <a:lnTo>
                    <a:pt x="59" y="93"/>
                  </a:lnTo>
                  <a:lnTo>
                    <a:pt x="57" y="91"/>
                  </a:lnTo>
                  <a:lnTo>
                    <a:pt x="55" y="88"/>
                  </a:lnTo>
                  <a:lnTo>
                    <a:pt x="55" y="86"/>
                  </a:lnTo>
                  <a:lnTo>
                    <a:pt x="54" y="84"/>
                  </a:lnTo>
                  <a:lnTo>
                    <a:pt x="52" y="83"/>
                  </a:lnTo>
                  <a:lnTo>
                    <a:pt x="48" y="83"/>
                  </a:lnTo>
                  <a:lnTo>
                    <a:pt x="43" y="75"/>
                  </a:lnTo>
                  <a:lnTo>
                    <a:pt x="40" y="75"/>
                  </a:lnTo>
                  <a:lnTo>
                    <a:pt x="38" y="73"/>
                  </a:lnTo>
                  <a:lnTo>
                    <a:pt x="35" y="71"/>
                  </a:lnTo>
                  <a:lnTo>
                    <a:pt x="31" y="69"/>
                  </a:lnTo>
                  <a:lnTo>
                    <a:pt x="28" y="66"/>
                  </a:lnTo>
                  <a:lnTo>
                    <a:pt x="24" y="62"/>
                  </a:lnTo>
                  <a:lnTo>
                    <a:pt x="22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6" y="51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9" y="50"/>
                  </a:lnTo>
                  <a:lnTo>
                    <a:pt x="7" y="50"/>
                  </a:lnTo>
                  <a:lnTo>
                    <a:pt x="5" y="49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2" y="46"/>
                  </a:lnTo>
                  <a:lnTo>
                    <a:pt x="0" y="46"/>
                  </a:lnTo>
                  <a:lnTo>
                    <a:pt x="0" y="47"/>
                  </a:lnTo>
                  <a:lnTo>
                    <a:pt x="2" y="48"/>
                  </a:lnTo>
                  <a:lnTo>
                    <a:pt x="5" y="49"/>
                  </a:lnTo>
                  <a:lnTo>
                    <a:pt x="10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8" name="Freeform 30">
              <a:extLst>
                <a:ext uri="{FF2B5EF4-FFF2-40B4-BE49-F238E27FC236}">
                  <a16:creationId xmlns:a16="http://schemas.microsoft.com/office/drawing/2014/main" id="{9DADFFC2-3FF0-114C-8AEF-C431C976E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9420" y="2539999"/>
              <a:ext cx="250825" cy="252413"/>
            </a:xfrm>
            <a:custGeom>
              <a:avLst/>
              <a:gdLst>
                <a:gd name="T0" fmla="*/ 2147483647 w 316"/>
                <a:gd name="T1" fmla="*/ 2147483647 h 318"/>
                <a:gd name="T2" fmla="*/ 2147483647 w 316"/>
                <a:gd name="T3" fmla="*/ 2147483647 h 318"/>
                <a:gd name="T4" fmla="*/ 2147483647 w 316"/>
                <a:gd name="T5" fmla="*/ 2147483647 h 318"/>
                <a:gd name="T6" fmla="*/ 2147483647 w 316"/>
                <a:gd name="T7" fmla="*/ 2147483647 h 318"/>
                <a:gd name="T8" fmla="*/ 2147483647 w 316"/>
                <a:gd name="T9" fmla="*/ 2147483647 h 318"/>
                <a:gd name="T10" fmla="*/ 2147483647 w 316"/>
                <a:gd name="T11" fmla="*/ 2147483647 h 318"/>
                <a:gd name="T12" fmla="*/ 2147483647 w 316"/>
                <a:gd name="T13" fmla="*/ 2147483647 h 318"/>
                <a:gd name="T14" fmla="*/ 2147483647 w 316"/>
                <a:gd name="T15" fmla="*/ 2147483647 h 318"/>
                <a:gd name="T16" fmla="*/ 2147483647 w 316"/>
                <a:gd name="T17" fmla="*/ 2147483647 h 318"/>
                <a:gd name="T18" fmla="*/ 2147483647 w 316"/>
                <a:gd name="T19" fmla="*/ 2147483647 h 318"/>
                <a:gd name="T20" fmla="*/ 2147483647 w 316"/>
                <a:gd name="T21" fmla="*/ 2147483647 h 318"/>
                <a:gd name="T22" fmla="*/ 2147483647 w 316"/>
                <a:gd name="T23" fmla="*/ 2147483647 h 318"/>
                <a:gd name="T24" fmla="*/ 2147483647 w 316"/>
                <a:gd name="T25" fmla="*/ 2147483647 h 318"/>
                <a:gd name="T26" fmla="*/ 2147483647 w 316"/>
                <a:gd name="T27" fmla="*/ 2147483647 h 318"/>
                <a:gd name="T28" fmla="*/ 2147483647 w 316"/>
                <a:gd name="T29" fmla="*/ 2147483647 h 318"/>
                <a:gd name="T30" fmla="*/ 2147483647 w 316"/>
                <a:gd name="T31" fmla="*/ 2147483647 h 318"/>
                <a:gd name="T32" fmla="*/ 2147483647 w 316"/>
                <a:gd name="T33" fmla="*/ 2147483647 h 318"/>
                <a:gd name="T34" fmla="*/ 2147483647 w 316"/>
                <a:gd name="T35" fmla="*/ 2147483647 h 318"/>
                <a:gd name="T36" fmla="*/ 2147483647 w 316"/>
                <a:gd name="T37" fmla="*/ 2147483647 h 318"/>
                <a:gd name="T38" fmla="*/ 2147483647 w 316"/>
                <a:gd name="T39" fmla="*/ 2147483647 h 318"/>
                <a:gd name="T40" fmla="*/ 2147483647 w 316"/>
                <a:gd name="T41" fmla="*/ 2147483647 h 318"/>
                <a:gd name="T42" fmla="*/ 2147483647 w 316"/>
                <a:gd name="T43" fmla="*/ 2147483647 h 318"/>
                <a:gd name="T44" fmla="*/ 2147483647 w 316"/>
                <a:gd name="T45" fmla="*/ 2147483647 h 318"/>
                <a:gd name="T46" fmla="*/ 2147483647 w 316"/>
                <a:gd name="T47" fmla="*/ 2147483647 h 318"/>
                <a:gd name="T48" fmla="*/ 2147483647 w 316"/>
                <a:gd name="T49" fmla="*/ 2147483647 h 318"/>
                <a:gd name="T50" fmla="*/ 2147483647 w 316"/>
                <a:gd name="T51" fmla="*/ 2147483647 h 318"/>
                <a:gd name="T52" fmla="*/ 2147483647 w 316"/>
                <a:gd name="T53" fmla="*/ 2147483647 h 318"/>
                <a:gd name="T54" fmla="*/ 2147483647 w 316"/>
                <a:gd name="T55" fmla="*/ 2147483647 h 318"/>
                <a:gd name="T56" fmla="*/ 2147483647 w 316"/>
                <a:gd name="T57" fmla="*/ 2147483647 h 318"/>
                <a:gd name="T58" fmla="*/ 2147483647 w 316"/>
                <a:gd name="T59" fmla="*/ 2147483647 h 318"/>
                <a:gd name="T60" fmla="*/ 2147483647 w 316"/>
                <a:gd name="T61" fmla="*/ 2147483647 h 318"/>
                <a:gd name="T62" fmla="*/ 2147483647 w 316"/>
                <a:gd name="T63" fmla="*/ 2147483647 h 318"/>
                <a:gd name="T64" fmla="*/ 2147483647 w 316"/>
                <a:gd name="T65" fmla="*/ 2147483647 h 318"/>
                <a:gd name="T66" fmla="*/ 0 w 316"/>
                <a:gd name="T67" fmla="*/ 2147483647 h 318"/>
                <a:gd name="T68" fmla="*/ 2147483647 w 316"/>
                <a:gd name="T69" fmla="*/ 2147483647 h 318"/>
                <a:gd name="T70" fmla="*/ 2147483647 w 316"/>
                <a:gd name="T71" fmla="*/ 2147483647 h 318"/>
                <a:gd name="T72" fmla="*/ 2147483647 w 316"/>
                <a:gd name="T73" fmla="*/ 2147483647 h 318"/>
                <a:gd name="T74" fmla="*/ 2147483647 w 316"/>
                <a:gd name="T75" fmla="*/ 2147483647 h 318"/>
                <a:gd name="T76" fmla="*/ 2147483647 w 316"/>
                <a:gd name="T77" fmla="*/ 2147483647 h 318"/>
                <a:gd name="T78" fmla="*/ 2147483647 w 316"/>
                <a:gd name="T79" fmla="*/ 2147483647 h 318"/>
                <a:gd name="T80" fmla="*/ 2147483647 w 316"/>
                <a:gd name="T81" fmla="*/ 2147483647 h 318"/>
                <a:gd name="T82" fmla="*/ 2147483647 w 316"/>
                <a:gd name="T83" fmla="*/ 2147483647 h 318"/>
                <a:gd name="T84" fmla="*/ 2147483647 w 316"/>
                <a:gd name="T85" fmla="*/ 2147483647 h 318"/>
                <a:gd name="T86" fmla="*/ 2147483647 w 316"/>
                <a:gd name="T87" fmla="*/ 2147483647 h 318"/>
                <a:gd name="T88" fmla="*/ 2147483647 w 316"/>
                <a:gd name="T89" fmla="*/ 2147483647 h 318"/>
                <a:gd name="T90" fmla="*/ 2147483647 w 316"/>
                <a:gd name="T91" fmla="*/ 2147483647 h 318"/>
                <a:gd name="T92" fmla="*/ 2147483647 w 316"/>
                <a:gd name="T93" fmla="*/ 2147483647 h 318"/>
                <a:gd name="T94" fmla="*/ 2147483647 w 316"/>
                <a:gd name="T95" fmla="*/ 2147483647 h 318"/>
                <a:gd name="T96" fmla="*/ 2147483647 w 316"/>
                <a:gd name="T97" fmla="*/ 2147483647 h 318"/>
                <a:gd name="T98" fmla="*/ 2147483647 w 316"/>
                <a:gd name="T99" fmla="*/ 2147483647 h 318"/>
                <a:gd name="T100" fmla="*/ 2147483647 w 316"/>
                <a:gd name="T101" fmla="*/ 2147483647 h 318"/>
                <a:gd name="T102" fmla="*/ 2147483647 w 316"/>
                <a:gd name="T103" fmla="*/ 2147483647 h 318"/>
                <a:gd name="T104" fmla="*/ 2147483647 w 316"/>
                <a:gd name="T105" fmla="*/ 2147483647 h 318"/>
                <a:gd name="T106" fmla="*/ 2147483647 w 316"/>
                <a:gd name="T107" fmla="*/ 2147483647 h 318"/>
                <a:gd name="T108" fmla="*/ 2147483647 w 316"/>
                <a:gd name="T109" fmla="*/ 2147483647 h 318"/>
                <a:gd name="T110" fmla="*/ 2147483647 w 316"/>
                <a:gd name="T111" fmla="*/ 2147483647 h 318"/>
                <a:gd name="T112" fmla="*/ 2147483647 w 316"/>
                <a:gd name="T113" fmla="*/ 2147483647 h 318"/>
                <a:gd name="T114" fmla="*/ 2147483647 w 316"/>
                <a:gd name="T115" fmla="*/ 0 h 31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16" h="318">
                  <a:moveTo>
                    <a:pt x="316" y="0"/>
                  </a:moveTo>
                  <a:lnTo>
                    <a:pt x="177" y="318"/>
                  </a:lnTo>
                  <a:lnTo>
                    <a:pt x="175" y="317"/>
                  </a:lnTo>
                  <a:lnTo>
                    <a:pt x="172" y="317"/>
                  </a:lnTo>
                  <a:lnTo>
                    <a:pt x="170" y="315"/>
                  </a:lnTo>
                  <a:lnTo>
                    <a:pt x="168" y="314"/>
                  </a:lnTo>
                  <a:lnTo>
                    <a:pt x="168" y="313"/>
                  </a:lnTo>
                  <a:lnTo>
                    <a:pt x="167" y="313"/>
                  </a:lnTo>
                  <a:lnTo>
                    <a:pt x="167" y="312"/>
                  </a:lnTo>
                  <a:lnTo>
                    <a:pt x="167" y="311"/>
                  </a:lnTo>
                  <a:lnTo>
                    <a:pt x="163" y="311"/>
                  </a:lnTo>
                  <a:lnTo>
                    <a:pt x="163" y="310"/>
                  </a:lnTo>
                  <a:lnTo>
                    <a:pt x="161" y="309"/>
                  </a:lnTo>
                  <a:lnTo>
                    <a:pt x="161" y="308"/>
                  </a:lnTo>
                  <a:lnTo>
                    <a:pt x="160" y="307"/>
                  </a:lnTo>
                  <a:lnTo>
                    <a:pt x="160" y="306"/>
                  </a:lnTo>
                  <a:lnTo>
                    <a:pt x="158" y="305"/>
                  </a:lnTo>
                  <a:lnTo>
                    <a:pt x="156" y="303"/>
                  </a:lnTo>
                  <a:lnTo>
                    <a:pt x="154" y="303"/>
                  </a:lnTo>
                  <a:lnTo>
                    <a:pt x="154" y="301"/>
                  </a:lnTo>
                  <a:lnTo>
                    <a:pt x="153" y="298"/>
                  </a:lnTo>
                  <a:lnTo>
                    <a:pt x="151" y="296"/>
                  </a:lnTo>
                  <a:lnTo>
                    <a:pt x="149" y="293"/>
                  </a:lnTo>
                  <a:lnTo>
                    <a:pt x="147" y="289"/>
                  </a:lnTo>
                  <a:lnTo>
                    <a:pt x="146" y="287"/>
                  </a:lnTo>
                  <a:lnTo>
                    <a:pt x="144" y="286"/>
                  </a:lnTo>
                  <a:lnTo>
                    <a:pt x="142" y="285"/>
                  </a:lnTo>
                  <a:lnTo>
                    <a:pt x="142" y="282"/>
                  </a:lnTo>
                  <a:lnTo>
                    <a:pt x="139" y="277"/>
                  </a:lnTo>
                  <a:lnTo>
                    <a:pt x="137" y="273"/>
                  </a:lnTo>
                  <a:lnTo>
                    <a:pt x="134" y="269"/>
                  </a:lnTo>
                  <a:lnTo>
                    <a:pt x="130" y="263"/>
                  </a:lnTo>
                  <a:lnTo>
                    <a:pt x="127" y="260"/>
                  </a:lnTo>
                  <a:lnTo>
                    <a:pt x="123" y="257"/>
                  </a:lnTo>
                  <a:lnTo>
                    <a:pt x="121" y="255"/>
                  </a:lnTo>
                  <a:lnTo>
                    <a:pt x="121" y="248"/>
                  </a:lnTo>
                  <a:lnTo>
                    <a:pt x="118" y="241"/>
                  </a:lnTo>
                  <a:lnTo>
                    <a:pt x="114" y="235"/>
                  </a:lnTo>
                  <a:lnTo>
                    <a:pt x="109" y="228"/>
                  </a:lnTo>
                  <a:lnTo>
                    <a:pt x="104" y="223"/>
                  </a:lnTo>
                  <a:lnTo>
                    <a:pt x="101" y="216"/>
                  </a:lnTo>
                  <a:lnTo>
                    <a:pt x="99" y="210"/>
                  </a:lnTo>
                  <a:lnTo>
                    <a:pt x="97" y="203"/>
                  </a:lnTo>
                  <a:lnTo>
                    <a:pt x="97" y="202"/>
                  </a:lnTo>
                  <a:lnTo>
                    <a:pt x="94" y="201"/>
                  </a:lnTo>
                  <a:lnTo>
                    <a:pt x="92" y="200"/>
                  </a:lnTo>
                  <a:lnTo>
                    <a:pt x="88" y="198"/>
                  </a:lnTo>
                  <a:lnTo>
                    <a:pt x="85" y="196"/>
                  </a:lnTo>
                  <a:lnTo>
                    <a:pt x="83" y="194"/>
                  </a:lnTo>
                  <a:lnTo>
                    <a:pt x="81" y="191"/>
                  </a:lnTo>
                  <a:lnTo>
                    <a:pt x="81" y="190"/>
                  </a:lnTo>
                  <a:lnTo>
                    <a:pt x="80" y="190"/>
                  </a:lnTo>
                  <a:lnTo>
                    <a:pt x="76" y="190"/>
                  </a:lnTo>
                  <a:lnTo>
                    <a:pt x="75" y="189"/>
                  </a:lnTo>
                  <a:lnTo>
                    <a:pt x="73" y="189"/>
                  </a:lnTo>
                  <a:lnTo>
                    <a:pt x="71" y="188"/>
                  </a:lnTo>
                  <a:lnTo>
                    <a:pt x="69" y="188"/>
                  </a:lnTo>
                  <a:lnTo>
                    <a:pt x="68" y="188"/>
                  </a:lnTo>
                  <a:lnTo>
                    <a:pt x="68" y="185"/>
                  </a:lnTo>
                  <a:lnTo>
                    <a:pt x="64" y="185"/>
                  </a:lnTo>
                  <a:lnTo>
                    <a:pt x="61" y="183"/>
                  </a:lnTo>
                  <a:lnTo>
                    <a:pt x="61" y="170"/>
                  </a:lnTo>
                  <a:lnTo>
                    <a:pt x="64" y="170"/>
                  </a:lnTo>
                  <a:lnTo>
                    <a:pt x="66" y="166"/>
                  </a:lnTo>
                  <a:lnTo>
                    <a:pt x="66" y="161"/>
                  </a:lnTo>
                  <a:lnTo>
                    <a:pt x="64" y="154"/>
                  </a:lnTo>
                  <a:lnTo>
                    <a:pt x="62" y="148"/>
                  </a:lnTo>
                  <a:lnTo>
                    <a:pt x="61" y="141"/>
                  </a:lnTo>
                  <a:lnTo>
                    <a:pt x="59" y="136"/>
                  </a:lnTo>
                  <a:lnTo>
                    <a:pt x="57" y="132"/>
                  </a:lnTo>
                  <a:lnTo>
                    <a:pt x="55" y="128"/>
                  </a:lnTo>
                  <a:lnTo>
                    <a:pt x="52" y="128"/>
                  </a:lnTo>
                  <a:lnTo>
                    <a:pt x="50" y="125"/>
                  </a:lnTo>
                  <a:lnTo>
                    <a:pt x="48" y="117"/>
                  </a:lnTo>
                  <a:lnTo>
                    <a:pt x="47" y="109"/>
                  </a:lnTo>
                  <a:lnTo>
                    <a:pt x="47" y="99"/>
                  </a:lnTo>
                  <a:lnTo>
                    <a:pt x="45" y="89"/>
                  </a:lnTo>
                  <a:lnTo>
                    <a:pt x="45" y="80"/>
                  </a:lnTo>
                  <a:lnTo>
                    <a:pt x="43" y="73"/>
                  </a:lnTo>
                  <a:lnTo>
                    <a:pt x="43" y="70"/>
                  </a:lnTo>
                  <a:lnTo>
                    <a:pt x="40" y="70"/>
                  </a:lnTo>
                  <a:lnTo>
                    <a:pt x="38" y="69"/>
                  </a:lnTo>
                  <a:lnTo>
                    <a:pt x="35" y="66"/>
                  </a:lnTo>
                  <a:lnTo>
                    <a:pt x="33" y="65"/>
                  </a:lnTo>
                  <a:lnTo>
                    <a:pt x="31" y="63"/>
                  </a:lnTo>
                  <a:lnTo>
                    <a:pt x="29" y="61"/>
                  </a:lnTo>
                  <a:lnTo>
                    <a:pt x="28" y="59"/>
                  </a:lnTo>
                  <a:lnTo>
                    <a:pt x="28" y="57"/>
                  </a:lnTo>
                  <a:lnTo>
                    <a:pt x="26" y="55"/>
                  </a:lnTo>
                  <a:lnTo>
                    <a:pt x="24" y="54"/>
                  </a:lnTo>
                  <a:lnTo>
                    <a:pt x="21" y="52"/>
                  </a:lnTo>
                  <a:lnTo>
                    <a:pt x="19" y="50"/>
                  </a:lnTo>
                  <a:lnTo>
                    <a:pt x="17" y="48"/>
                  </a:lnTo>
                  <a:lnTo>
                    <a:pt x="14" y="47"/>
                  </a:lnTo>
                  <a:lnTo>
                    <a:pt x="12" y="45"/>
                  </a:lnTo>
                  <a:lnTo>
                    <a:pt x="10" y="43"/>
                  </a:lnTo>
                  <a:lnTo>
                    <a:pt x="5" y="41"/>
                  </a:lnTo>
                  <a:lnTo>
                    <a:pt x="2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3" y="39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4" y="43"/>
                  </a:lnTo>
                  <a:lnTo>
                    <a:pt x="16" y="43"/>
                  </a:lnTo>
                  <a:lnTo>
                    <a:pt x="19" y="47"/>
                  </a:lnTo>
                  <a:lnTo>
                    <a:pt x="19" y="49"/>
                  </a:lnTo>
                  <a:lnTo>
                    <a:pt x="22" y="51"/>
                  </a:lnTo>
                  <a:lnTo>
                    <a:pt x="24" y="54"/>
                  </a:lnTo>
                  <a:lnTo>
                    <a:pt x="28" y="58"/>
                  </a:lnTo>
                  <a:lnTo>
                    <a:pt x="31" y="61"/>
                  </a:lnTo>
                  <a:lnTo>
                    <a:pt x="35" y="63"/>
                  </a:lnTo>
                  <a:lnTo>
                    <a:pt x="38" y="65"/>
                  </a:lnTo>
                  <a:lnTo>
                    <a:pt x="40" y="67"/>
                  </a:lnTo>
                  <a:lnTo>
                    <a:pt x="43" y="67"/>
                  </a:lnTo>
                  <a:lnTo>
                    <a:pt x="48" y="75"/>
                  </a:lnTo>
                  <a:lnTo>
                    <a:pt x="52" y="75"/>
                  </a:lnTo>
                  <a:lnTo>
                    <a:pt x="54" y="76"/>
                  </a:lnTo>
                  <a:lnTo>
                    <a:pt x="55" y="78"/>
                  </a:lnTo>
                  <a:lnTo>
                    <a:pt x="55" y="80"/>
                  </a:lnTo>
                  <a:lnTo>
                    <a:pt x="57" y="83"/>
                  </a:lnTo>
                  <a:lnTo>
                    <a:pt x="59" y="85"/>
                  </a:lnTo>
                  <a:lnTo>
                    <a:pt x="59" y="87"/>
                  </a:lnTo>
                  <a:lnTo>
                    <a:pt x="61" y="89"/>
                  </a:lnTo>
                  <a:lnTo>
                    <a:pt x="61" y="90"/>
                  </a:lnTo>
                  <a:lnTo>
                    <a:pt x="69" y="97"/>
                  </a:lnTo>
                  <a:lnTo>
                    <a:pt x="80" y="109"/>
                  </a:lnTo>
                  <a:lnTo>
                    <a:pt x="90" y="122"/>
                  </a:lnTo>
                  <a:lnTo>
                    <a:pt x="101" y="138"/>
                  </a:lnTo>
                  <a:lnTo>
                    <a:pt x="111" y="153"/>
                  </a:lnTo>
                  <a:lnTo>
                    <a:pt x="118" y="169"/>
                  </a:lnTo>
                  <a:lnTo>
                    <a:pt x="123" y="183"/>
                  </a:lnTo>
                  <a:lnTo>
                    <a:pt x="125" y="193"/>
                  </a:lnTo>
                  <a:lnTo>
                    <a:pt x="127" y="195"/>
                  </a:lnTo>
                  <a:lnTo>
                    <a:pt x="128" y="196"/>
                  </a:lnTo>
                  <a:lnTo>
                    <a:pt x="130" y="198"/>
                  </a:lnTo>
                  <a:lnTo>
                    <a:pt x="132" y="201"/>
                  </a:lnTo>
                  <a:lnTo>
                    <a:pt x="134" y="203"/>
                  </a:lnTo>
                  <a:lnTo>
                    <a:pt x="135" y="207"/>
                  </a:lnTo>
                  <a:lnTo>
                    <a:pt x="137" y="209"/>
                  </a:lnTo>
                  <a:lnTo>
                    <a:pt x="139" y="211"/>
                  </a:lnTo>
                  <a:lnTo>
                    <a:pt x="142" y="211"/>
                  </a:lnTo>
                  <a:lnTo>
                    <a:pt x="144" y="214"/>
                  </a:lnTo>
                  <a:lnTo>
                    <a:pt x="144" y="218"/>
                  </a:lnTo>
                  <a:lnTo>
                    <a:pt x="146" y="223"/>
                  </a:lnTo>
                  <a:lnTo>
                    <a:pt x="147" y="228"/>
                  </a:lnTo>
                  <a:lnTo>
                    <a:pt x="151" y="234"/>
                  </a:lnTo>
                  <a:lnTo>
                    <a:pt x="154" y="238"/>
                  </a:lnTo>
                  <a:lnTo>
                    <a:pt x="160" y="240"/>
                  </a:lnTo>
                  <a:lnTo>
                    <a:pt x="167" y="241"/>
                  </a:lnTo>
                  <a:lnTo>
                    <a:pt x="170" y="245"/>
                  </a:lnTo>
                  <a:lnTo>
                    <a:pt x="175" y="247"/>
                  </a:lnTo>
                  <a:lnTo>
                    <a:pt x="179" y="252"/>
                  </a:lnTo>
                  <a:lnTo>
                    <a:pt x="193" y="237"/>
                  </a:lnTo>
                  <a:lnTo>
                    <a:pt x="205" y="222"/>
                  </a:lnTo>
                  <a:lnTo>
                    <a:pt x="215" y="207"/>
                  </a:lnTo>
                  <a:lnTo>
                    <a:pt x="224" y="190"/>
                  </a:lnTo>
                  <a:lnTo>
                    <a:pt x="239" y="158"/>
                  </a:lnTo>
                  <a:lnTo>
                    <a:pt x="252" y="125"/>
                  </a:lnTo>
                  <a:lnTo>
                    <a:pt x="262" y="91"/>
                  </a:lnTo>
                  <a:lnTo>
                    <a:pt x="276" y="60"/>
                  </a:lnTo>
                  <a:lnTo>
                    <a:pt x="283" y="43"/>
                  </a:lnTo>
                  <a:lnTo>
                    <a:pt x="293" y="28"/>
                  </a:lnTo>
                  <a:lnTo>
                    <a:pt x="304" y="14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79" name="Freeform 31">
              <a:extLst>
                <a:ext uri="{FF2B5EF4-FFF2-40B4-BE49-F238E27FC236}">
                  <a16:creationId xmlns:a16="http://schemas.microsoft.com/office/drawing/2014/main" id="{8DE76E97-6780-B540-90CE-B44368C39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358" y="2733674"/>
              <a:ext cx="1588" cy="3175"/>
            </a:xfrm>
            <a:custGeom>
              <a:avLst/>
              <a:gdLst>
                <a:gd name="T0" fmla="*/ 2147483647 w 2"/>
                <a:gd name="T1" fmla="*/ 2147483647 h 4"/>
                <a:gd name="T2" fmla="*/ 2147483647 w 2"/>
                <a:gd name="T3" fmla="*/ 2147483647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2147483647 w 2"/>
                <a:gd name="T9" fmla="*/ 2147483647 h 4"/>
                <a:gd name="T10" fmla="*/ 2147483647 w 2"/>
                <a:gd name="T11" fmla="*/ 2147483647 h 4"/>
                <a:gd name="T12" fmla="*/ 2147483647 w 2"/>
                <a:gd name="T13" fmla="*/ 2147483647 h 4"/>
                <a:gd name="T14" fmla="*/ 2147483647 w 2"/>
                <a:gd name="T15" fmla="*/ 2147483647 h 4"/>
                <a:gd name="T16" fmla="*/ 2147483647 w 2"/>
                <a:gd name="T17" fmla="*/ 2147483647 h 4"/>
                <a:gd name="T18" fmla="*/ 0 w 2"/>
                <a:gd name="T19" fmla="*/ 2147483647 h 4"/>
                <a:gd name="T20" fmla="*/ 0 w 2"/>
                <a:gd name="T21" fmla="*/ 2147483647 h 4"/>
                <a:gd name="T22" fmla="*/ 0 w 2"/>
                <a:gd name="T23" fmla="*/ 2147483647 h 4"/>
                <a:gd name="T24" fmla="*/ 0 w 2"/>
                <a:gd name="T25" fmla="*/ 2147483647 h 4"/>
                <a:gd name="T26" fmla="*/ 0 w 2"/>
                <a:gd name="T27" fmla="*/ 2147483647 h 4"/>
                <a:gd name="T28" fmla="*/ 0 w 2"/>
                <a:gd name="T29" fmla="*/ 2147483647 h 4"/>
                <a:gd name="T30" fmla="*/ 0 w 2"/>
                <a:gd name="T31" fmla="*/ 0 h 4"/>
                <a:gd name="T32" fmla="*/ 0 w 2"/>
                <a:gd name="T33" fmla="*/ 0 h 4"/>
                <a:gd name="T34" fmla="*/ 0 w 2"/>
                <a:gd name="T35" fmla="*/ 2147483647 h 4"/>
                <a:gd name="T36" fmla="*/ 2147483647 w 2"/>
                <a:gd name="T37" fmla="*/ 2147483647 h 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" h="4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C6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0" name="Freeform 32">
              <a:extLst>
                <a:ext uri="{FF2B5EF4-FFF2-40B4-BE49-F238E27FC236}">
                  <a16:creationId xmlns:a16="http://schemas.microsoft.com/office/drawing/2014/main" id="{5D73ED03-3FC5-2D4B-9C77-7B80045D5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9420" y="2539999"/>
              <a:ext cx="273050" cy="312738"/>
            </a:xfrm>
            <a:custGeom>
              <a:avLst/>
              <a:gdLst>
                <a:gd name="T0" fmla="*/ 2147483647 w 344"/>
                <a:gd name="T1" fmla="*/ 2147483647 h 394"/>
                <a:gd name="T2" fmla="*/ 2147483647 w 344"/>
                <a:gd name="T3" fmla="*/ 2147483647 h 394"/>
                <a:gd name="T4" fmla="*/ 2147483647 w 344"/>
                <a:gd name="T5" fmla="*/ 2147483647 h 394"/>
                <a:gd name="T6" fmla="*/ 2147483647 w 344"/>
                <a:gd name="T7" fmla="*/ 2147483647 h 394"/>
                <a:gd name="T8" fmla="*/ 2147483647 w 344"/>
                <a:gd name="T9" fmla="*/ 2147483647 h 394"/>
                <a:gd name="T10" fmla="*/ 2147483647 w 344"/>
                <a:gd name="T11" fmla="*/ 2147483647 h 394"/>
                <a:gd name="T12" fmla="*/ 2147483647 w 344"/>
                <a:gd name="T13" fmla="*/ 2147483647 h 394"/>
                <a:gd name="T14" fmla="*/ 2147483647 w 344"/>
                <a:gd name="T15" fmla="*/ 2147483647 h 394"/>
                <a:gd name="T16" fmla="*/ 2147483647 w 344"/>
                <a:gd name="T17" fmla="*/ 2147483647 h 394"/>
                <a:gd name="T18" fmla="*/ 2147483647 w 344"/>
                <a:gd name="T19" fmla="*/ 2147483647 h 394"/>
                <a:gd name="T20" fmla="*/ 2147483647 w 344"/>
                <a:gd name="T21" fmla="*/ 2147483647 h 394"/>
                <a:gd name="T22" fmla="*/ 2147483647 w 344"/>
                <a:gd name="T23" fmla="*/ 2147483647 h 394"/>
                <a:gd name="T24" fmla="*/ 2147483647 w 344"/>
                <a:gd name="T25" fmla="*/ 2147483647 h 394"/>
                <a:gd name="T26" fmla="*/ 2147483647 w 344"/>
                <a:gd name="T27" fmla="*/ 2147483647 h 394"/>
                <a:gd name="T28" fmla="*/ 2147483647 w 344"/>
                <a:gd name="T29" fmla="*/ 2147483647 h 394"/>
                <a:gd name="T30" fmla="*/ 2147483647 w 344"/>
                <a:gd name="T31" fmla="*/ 2147483647 h 394"/>
                <a:gd name="T32" fmla="*/ 2147483647 w 344"/>
                <a:gd name="T33" fmla="*/ 2147483647 h 394"/>
                <a:gd name="T34" fmla="*/ 2147483647 w 344"/>
                <a:gd name="T35" fmla="*/ 2147483647 h 394"/>
                <a:gd name="T36" fmla="*/ 2147483647 w 344"/>
                <a:gd name="T37" fmla="*/ 2147483647 h 394"/>
                <a:gd name="T38" fmla="*/ 2147483647 w 344"/>
                <a:gd name="T39" fmla="*/ 2147483647 h 394"/>
                <a:gd name="T40" fmla="*/ 2147483647 w 344"/>
                <a:gd name="T41" fmla="*/ 2147483647 h 394"/>
                <a:gd name="T42" fmla="*/ 2147483647 w 344"/>
                <a:gd name="T43" fmla="*/ 2147483647 h 394"/>
                <a:gd name="T44" fmla="*/ 2147483647 w 344"/>
                <a:gd name="T45" fmla="*/ 2147483647 h 394"/>
                <a:gd name="T46" fmla="*/ 2147483647 w 344"/>
                <a:gd name="T47" fmla="*/ 2147483647 h 394"/>
                <a:gd name="T48" fmla="*/ 2147483647 w 344"/>
                <a:gd name="T49" fmla="*/ 2147483647 h 394"/>
                <a:gd name="T50" fmla="*/ 2147483647 w 344"/>
                <a:gd name="T51" fmla="*/ 2147483647 h 394"/>
                <a:gd name="T52" fmla="*/ 2147483647 w 344"/>
                <a:gd name="T53" fmla="*/ 2147483647 h 394"/>
                <a:gd name="T54" fmla="*/ 2147483647 w 344"/>
                <a:gd name="T55" fmla="*/ 2147483647 h 394"/>
                <a:gd name="T56" fmla="*/ 2147483647 w 344"/>
                <a:gd name="T57" fmla="*/ 2147483647 h 394"/>
                <a:gd name="T58" fmla="*/ 2147483647 w 344"/>
                <a:gd name="T59" fmla="*/ 2147483647 h 394"/>
                <a:gd name="T60" fmla="*/ 2147483647 w 344"/>
                <a:gd name="T61" fmla="*/ 2147483647 h 394"/>
                <a:gd name="T62" fmla="*/ 2147483647 w 344"/>
                <a:gd name="T63" fmla="*/ 2147483647 h 394"/>
                <a:gd name="T64" fmla="*/ 2147483647 w 344"/>
                <a:gd name="T65" fmla="*/ 2147483647 h 394"/>
                <a:gd name="T66" fmla="*/ 2147483647 w 344"/>
                <a:gd name="T67" fmla="*/ 2147483647 h 394"/>
                <a:gd name="T68" fmla="*/ 2147483647 w 344"/>
                <a:gd name="T69" fmla="*/ 2147483647 h 394"/>
                <a:gd name="T70" fmla="*/ 2147483647 w 344"/>
                <a:gd name="T71" fmla="*/ 2147483647 h 394"/>
                <a:gd name="T72" fmla="*/ 2147483647 w 344"/>
                <a:gd name="T73" fmla="*/ 2147483647 h 394"/>
                <a:gd name="T74" fmla="*/ 2147483647 w 344"/>
                <a:gd name="T75" fmla="*/ 2147483647 h 394"/>
                <a:gd name="T76" fmla="*/ 2147483647 w 344"/>
                <a:gd name="T77" fmla="*/ 2147483647 h 394"/>
                <a:gd name="T78" fmla="*/ 2147483647 w 344"/>
                <a:gd name="T79" fmla="*/ 2147483647 h 394"/>
                <a:gd name="T80" fmla="*/ 2147483647 w 344"/>
                <a:gd name="T81" fmla="*/ 2147483647 h 394"/>
                <a:gd name="T82" fmla="*/ 2147483647 w 344"/>
                <a:gd name="T83" fmla="*/ 2147483647 h 394"/>
                <a:gd name="T84" fmla="*/ 2147483647 w 344"/>
                <a:gd name="T85" fmla="*/ 2147483647 h 394"/>
                <a:gd name="T86" fmla="*/ 2147483647 w 344"/>
                <a:gd name="T87" fmla="*/ 2147483647 h 394"/>
                <a:gd name="T88" fmla="*/ 2147483647 w 344"/>
                <a:gd name="T89" fmla="*/ 2147483647 h 394"/>
                <a:gd name="T90" fmla="*/ 2147483647 w 344"/>
                <a:gd name="T91" fmla="*/ 2147483647 h 394"/>
                <a:gd name="T92" fmla="*/ 2147483647 w 344"/>
                <a:gd name="T93" fmla="*/ 2147483647 h 394"/>
                <a:gd name="T94" fmla="*/ 2147483647 w 344"/>
                <a:gd name="T95" fmla="*/ 2147483647 h 394"/>
                <a:gd name="T96" fmla="*/ 2147483647 w 344"/>
                <a:gd name="T97" fmla="*/ 2147483647 h 394"/>
                <a:gd name="T98" fmla="*/ 2147483647 w 344"/>
                <a:gd name="T99" fmla="*/ 2147483647 h 394"/>
                <a:gd name="T100" fmla="*/ 2147483647 w 344"/>
                <a:gd name="T101" fmla="*/ 2147483647 h 394"/>
                <a:gd name="T102" fmla="*/ 2147483647 w 344"/>
                <a:gd name="T103" fmla="*/ 2147483647 h 394"/>
                <a:gd name="T104" fmla="*/ 2147483647 w 344"/>
                <a:gd name="T105" fmla="*/ 2147483647 h 394"/>
                <a:gd name="T106" fmla="*/ 2147483647 w 344"/>
                <a:gd name="T107" fmla="*/ 2147483647 h 39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44" h="394">
                  <a:moveTo>
                    <a:pt x="12" y="43"/>
                  </a:moveTo>
                  <a:lnTo>
                    <a:pt x="12" y="45"/>
                  </a:lnTo>
                  <a:lnTo>
                    <a:pt x="14" y="45"/>
                  </a:lnTo>
                  <a:lnTo>
                    <a:pt x="14" y="46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6" y="48"/>
                  </a:lnTo>
                  <a:lnTo>
                    <a:pt x="16" y="47"/>
                  </a:lnTo>
                  <a:lnTo>
                    <a:pt x="14" y="46"/>
                  </a:lnTo>
                  <a:lnTo>
                    <a:pt x="12" y="45"/>
                  </a:lnTo>
                  <a:lnTo>
                    <a:pt x="10" y="43"/>
                  </a:lnTo>
                  <a:lnTo>
                    <a:pt x="5" y="41"/>
                  </a:lnTo>
                  <a:lnTo>
                    <a:pt x="2" y="40"/>
                  </a:lnTo>
                  <a:lnTo>
                    <a:pt x="0" y="39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3" y="39"/>
                  </a:lnTo>
                  <a:lnTo>
                    <a:pt x="3" y="40"/>
                  </a:lnTo>
                  <a:lnTo>
                    <a:pt x="5" y="41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0" y="43"/>
                  </a:lnTo>
                  <a:lnTo>
                    <a:pt x="12" y="43"/>
                  </a:lnTo>
                  <a:close/>
                  <a:moveTo>
                    <a:pt x="45" y="88"/>
                  </a:moveTo>
                  <a:lnTo>
                    <a:pt x="52" y="100"/>
                  </a:lnTo>
                  <a:lnTo>
                    <a:pt x="59" y="111"/>
                  </a:lnTo>
                  <a:lnTo>
                    <a:pt x="68" y="121"/>
                  </a:lnTo>
                  <a:lnTo>
                    <a:pt x="75" y="132"/>
                  </a:lnTo>
                  <a:lnTo>
                    <a:pt x="83" y="142"/>
                  </a:lnTo>
                  <a:lnTo>
                    <a:pt x="90" y="152"/>
                  </a:lnTo>
                  <a:lnTo>
                    <a:pt x="97" y="164"/>
                  </a:lnTo>
                  <a:lnTo>
                    <a:pt x="102" y="176"/>
                  </a:lnTo>
                  <a:lnTo>
                    <a:pt x="108" y="191"/>
                  </a:lnTo>
                  <a:lnTo>
                    <a:pt x="114" y="207"/>
                  </a:lnTo>
                  <a:lnTo>
                    <a:pt x="121" y="222"/>
                  </a:lnTo>
                  <a:lnTo>
                    <a:pt x="130" y="236"/>
                  </a:lnTo>
                  <a:lnTo>
                    <a:pt x="140" y="251"/>
                  </a:lnTo>
                  <a:lnTo>
                    <a:pt x="153" y="264"/>
                  </a:lnTo>
                  <a:lnTo>
                    <a:pt x="165" y="278"/>
                  </a:lnTo>
                  <a:lnTo>
                    <a:pt x="180" y="291"/>
                  </a:lnTo>
                  <a:lnTo>
                    <a:pt x="193" y="295"/>
                  </a:lnTo>
                  <a:lnTo>
                    <a:pt x="201" y="300"/>
                  </a:lnTo>
                  <a:lnTo>
                    <a:pt x="208" y="306"/>
                  </a:lnTo>
                  <a:lnTo>
                    <a:pt x="215" y="312"/>
                  </a:lnTo>
                  <a:lnTo>
                    <a:pt x="220" y="319"/>
                  </a:lnTo>
                  <a:lnTo>
                    <a:pt x="227" y="324"/>
                  </a:lnTo>
                  <a:lnTo>
                    <a:pt x="236" y="328"/>
                  </a:lnTo>
                  <a:lnTo>
                    <a:pt x="246" y="331"/>
                  </a:lnTo>
                  <a:lnTo>
                    <a:pt x="250" y="331"/>
                  </a:lnTo>
                  <a:lnTo>
                    <a:pt x="253" y="330"/>
                  </a:lnTo>
                  <a:lnTo>
                    <a:pt x="257" y="328"/>
                  </a:lnTo>
                  <a:lnTo>
                    <a:pt x="258" y="326"/>
                  </a:lnTo>
                  <a:lnTo>
                    <a:pt x="260" y="324"/>
                  </a:lnTo>
                  <a:lnTo>
                    <a:pt x="262" y="322"/>
                  </a:lnTo>
                  <a:lnTo>
                    <a:pt x="264" y="320"/>
                  </a:lnTo>
                  <a:lnTo>
                    <a:pt x="265" y="318"/>
                  </a:lnTo>
                  <a:lnTo>
                    <a:pt x="260" y="314"/>
                  </a:lnTo>
                  <a:lnTo>
                    <a:pt x="257" y="312"/>
                  </a:lnTo>
                  <a:lnTo>
                    <a:pt x="252" y="309"/>
                  </a:lnTo>
                  <a:lnTo>
                    <a:pt x="246" y="307"/>
                  </a:lnTo>
                  <a:lnTo>
                    <a:pt x="241" y="305"/>
                  </a:lnTo>
                  <a:lnTo>
                    <a:pt x="238" y="301"/>
                  </a:lnTo>
                  <a:lnTo>
                    <a:pt x="236" y="298"/>
                  </a:lnTo>
                  <a:lnTo>
                    <a:pt x="234" y="294"/>
                  </a:lnTo>
                  <a:lnTo>
                    <a:pt x="239" y="288"/>
                  </a:lnTo>
                  <a:lnTo>
                    <a:pt x="243" y="285"/>
                  </a:lnTo>
                  <a:lnTo>
                    <a:pt x="248" y="284"/>
                  </a:lnTo>
                  <a:lnTo>
                    <a:pt x="252" y="283"/>
                  </a:lnTo>
                  <a:lnTo>
                    <a:pt x="258" y="285"/>
                  </a:lnTo>
                  <a:lnTo>
                    <a:pt x="267" y="289"/>
                  </a:lnTo>
                  <a:lnTo>
                    <a:pt x="274" y="295"/>
                  </a:lnTo>
                  <a:lnTo>
                    <a:pt x="281" y="299"/>
                  </a:lnTo>
                  <a:lnTo>
                    <a:pt x="285" y="300"/>
                  </a:lnTo>
                  <a:lnTo>
                    <a:pt x="290" y="300"/>
                  </a:lnTo>
                  <a:lnTo>
                    <a:pt x="293" y="299"/>
                  </a:lnTo>
                  <a:lnTo>
                    <a:pt x="298" y="297"/>
                  </a:lnTo>
                  <a:lnTo>
                    <a:pt x="290" y="293"/>
                  </a:lnTo>
                  <a:lnTo>
                    <a:pt x="285" y="288"/>
                  </a:lnTo>
                  <a:lnTo>
                    <a:pt x="283" y="282"/>
                  </a:lnTo>
                  <a:lnTo>
                    <a:pt x="281" y="276"/>
                  </a:lnTo>
                  <a:lnTo>
                    <a:pt x="279" y="270"/>
                  </a:lnTo>
                  <a:lnTo>
                    <a:pt x="281" y="263"/>
                  </a:lnTo>
                  <a:lnTo>
                    <a:pt x="281" y="258"/>
                  </a:lnTo>
                  <a:lnTo>
                    <a:pt x="283" y="251"/>
                  </a:lnTo>
                  <a:lnTo>
                    <a:pt x="281" y="249"/>
                  </a:lnTo>
                  <a:lnTo>
                    <a:pt x="279" y="246"/>
                  </a:lnTo>
                  <a:lnTo>
                    <a:pt x="278" y="243"/>
                  </a:lnTo>
                  <a:lnTo>
                    <a:pt x="274" y="238"/>
                  </a:lnTo>
                  <a:lnTo>
                    <a:pt x="272" y="235"/>
                  </a:lnTo>
                  <a:lnTo>
                    <a:pt x="269" y="233"/>
                  </a:lnTo>
                  <a:lnTo>
                    <a:pt x="265" y="229"/>
                  </a:lnTo>
                  <a:lnTo>
                    <a:pt x="262" y="227"/>
                  </a:lnTo>
                  <a:lnTo>
                    <a:pt x="262" y="215"/>
                  </a:lnTo>
                  <a:lnTo>
                    <a:pt x="262" y="203"/>
                  </a:lnTo>
                  <a:lnTo>
                    <a:pt x="258" y="191"/>
                  </a:lnTo>
                  <a:lnTo>
                    <a:pt x="253" y="179"/>
                  </a:lnTo>
                  <a:lnTo>
                    <a:pt x="250" y="167"/>
                  </a:lnTo>
                  <a:lnTo>
                    <a:pt x="248" y="156"/>
                  </a:lnTo>
                  <a:lnTo>
                    <a:pt x="250" y="150"/>
                  </a:lnTo>
                  <a:lnTo>
                    <a:pt x="250" y="144"/>
                  </a:lnTo>
                  <a:lnTo>
                    <a:pt x="252" y="138"/>
                  </a:lnTo>
                  <a:lnTo>
                    <a:pt x="255" y="133"/>
                  </a:lnTo>
                  <a:lnTo>
                    <a:pt x="255" y="126"/>
                  </a:lnTo>
                  <a:lnTo>
                    <a:pt x="257" y="120"/>
                  </a:lnTo>
                  <a:lnTo>
                    <a:pt x="260" y="114"/>
                  </a:lnTo>
                  <a:lnTo>
                    <a:pt x="264" y="109"/>
                  </a:lnTo>
                  <a:lnTo>
                    <a:pt x="267" y="103"/>
                  </a:lnTo>
                  <a:lnTo>
                    <a:pt x="269" y="98"/>
                  </a:lnTo>
                  <a:lnTo>
                    <a:pt x="271" y="91"/>
                  </a:lnTo>
                  <a:lnTo>
                    <a:pt x="271" y="85"/>
                  </a:lnTo>
                  <a:lnTo>
                    <a:pt x="279" y="75"/>
                  </a:lnTo>
                  <a:lnTo>
                    <a:pt x="286" y="64"/>
                  </a:lnTo>
                  <a:lnTo>
                    <a:pt x="290" y="53"/>
                  </a:lnTo>
                  <a:lnTo>
                    <a:pt x="293" y="42"/>
                  </a:lnTo>
                  <a:lnTo>
                    <a:pt x="297" y="32"/>
                  </a:lnTo>
                  <a:lnTo>
                    <a:pt x="302" y="21"/>
                  </a:lnTo>
                  <a:lnTo>
                    <a:pt x="309" y="10"/>
                  </a:lnTo>
                  <a:lnTo>
                    <a:pt x="319" y="0"/>
                  </a:lnTo>
                  <a:lnTo>
                    <a:pt x="323" y="1"/>
                  </a:lnTo>
                  <a:lnTo>
                    <a:pt x="328" y="2"/>
                  </a:lnTo>
                  <a:lnTo>
                    <a:pt x="331" y="3"/>
                  </a:lnTo>
                  <a:lnTo>
                    <a:pt x="333" y="5"/>
                  </a:lnTo>
                  <a:lnTo>
                    <a:pt x="337" y="8"/>
                  </a:lnTo>
                  <a:lnTo>
                    <a:pt x="338" y="10"/>
                  </a:lnTo>
                  <a:lnTo>
                    <a:pt x="342" y="12"/>
                  </a:lnTo>
                  <a:lnTo>
                    <a:pt x="344" y="14"/>
                  </a:lnTo>
                  <a:lnTo>
                    <a:pt x="342" y="24"/>
                  </a:lnTo>
                  <a:lnTo>
                    <a:pt x="340" y="34"/>
                  </a:lnTo>
                  <a:lnTo>
                    <a:pt x="335" y="43"/>
                  </a:lnTo>
                  <a:lnTo>
                    <a:pt x="330" y="54"/>
                  </a:lnTo>
                  <a:lnTo>
                    <a:pt x="316" y="75"/>
                  </a:lnTo>
                  <a:lnTo>
                    <a:pt x="300" y="96"/>
                  </a:lnTo>
                  <a:lnTo>
                    <a:pt x="293" y="107"/>
                  </a:lnTo>
                  <a:lnTo>
                    <a:pt x="288" y="117"/>
                  </a:lnTo>
                  <a:lnTo>
                    <a:pt x="281" y="128"/>
                  </a:lnTo>
                  <a:lnTo>
                    <a:pt x="278" y="139"/>
                  </a:lnTo>
                  <a:lnTo>
                    <a:pt x="276" y="149"/>
                  </a:lnTo>
                  <a:lnTo>
                    <a:pt x="276" y="160"/>
                  </a:lnTo>
                  <a:lnTo>
                    <a:pt x="278" y="170"/>
                  </a:lnTo>
                  <a:lnTo>
                    <a:pt x="281" y="181"/>
                  </a:lnTo>
                  <a:lnTo>
                    <a:pt x="283" y="182"/>
                  </a:lnTo>
                  <a:lnTo>
                    <a:pt x="285" y="185"/>
                  </a:lnTo>
                  <a:lnTo>
                    <a:pt x="286" y="187"/>
                  </a:lnTo>
                  <a:lnTo>
                    <a:pt x="288" y="189"/>
                  </a:lnTo>
                  <a:lnTo>
                    <a:pt x="288" y="193"/>
                  </a:lnTo>
                  <a:lnTo>
                    <a:pt x="290" y="195"/>
                  </a:lnTo>
                  <a:lnTo>
                    <a:pt x="290" y="198"/>
                  </a:lnTo>
                  <a:lnTo>
                    <a:pt x="290" y="200"/>
                  </a:lnTo>
                  <a:lnTo>
                    <a:pt x="291" y="202"/>
                  </a:lnTo>
                  <a:lnTo>
                    <a:pt x="295" y="204"/>
                  </a:lnTo>
                  <a:lnTo>
                    <a:pt x="298" y="209"/>
                  </a:lnTo>
                  <a:lnTo>
                    <a:pt x="302" y="212"/>
                  </a:lnTo>
                  <a:lnTo>
                    <a:pt x="307" y="215"/>
                  </a:lnTo>
                  <a:lnTo>
                    <a:pt x="311" y="219"/>
                  </a:lnTo>
                  <a:lnTo>
                    <a:pt x="316" y="221"/>
                  </a:lnTo>
                  <a:lnTo>
                    <a:pt x="319" y="221"/>
                  </a:lnTo>
                  <a:lnTo>
                    <a:pt x="317" y="226"/>
                  </a:lnTo>
                  <a:lnTo>
                    <a:pt x="317" y="236"/>
                  </a:lnTo>
                  <a:lnTo>
                    <a:pt x="316" y="247"/>
                  </a:lnTo>
                  <a:lnTo>
                    <a:pt x="314" y="260"/>
                  </a:lnTo>
                  <a:lnTo>
                    <a:pt x="316" y="273"/>
                  </a:lnTo>
                  <a:lnTo>
                    <a:pt x="317" y="283"/>
                  </a:lnTo>
                  <a:lnTo>
                    <a:pt x="317" y="287"/>
                  </a:lnTo>
                  <a:lnTo>
                    <a:pt x="321" y="290"/>
                  </a:lnTo>
                  <a:lnTo>
                    <a:pt x="323" y="293"/>
                  </a:lnTo>
                  <a:lnTo>
                    <a:pt x="326" y="294"/>
                  </a:lnTo>
                  <a:lnTo>
                    <a:pt x="326" y="345"/>
                  </a:lnTo>
                  <a:lnTo>
                    <a:pt x="331" y="345"/>
                  </a:lnTo>
                  <a:lnTo>
                    <a:pt x="326" y="345"/>
                  </a:lnTo>
                  <a:lnTo>
                    <a:pt x="326" y="342"/>
                  </a:lnTo>
                  <a:lnTo>
                    <a:pt x="326" y="339"/>
                  </a:lnTo>
                  <a:lnTo>
                    <a:pt x="319" y="337"/>
                  </a:lnTo>
                  <a:lnTo>
                    <a:pt x="319" y="334"/>
                  </a:lnTo>
                  <a:lnTo>
                    <a:pt x="317" y="334"/>
                  </a:lnTo>
                  <a:lnTo>
                    <a:pt x="314" y="334"/>
                  </a:lnTo>
                  <a:lnTo>
                    <a:pt x="312" y="333"/>
                  </a:lnTo>
                  <a:lnTo>
                    <a:pt x="311" y="333"/>
                  </a:lnTo>
                  <a:lnTo>
                    <a:pt x="309" y="332"/>
                  </a:lnTo>
                  <a:lnTo>
                    <a:pt x="307" y="330"/>
                  </a:lnTo>
                  <a:lnTo>
                    <a:pt x="307" y="328"/>
                  </a:lnTo>
                  <a:lnTo>
                    <a:pt x="305" y="326"/>
                  </a:lnTo>
                  <a:lnTo>
                    <a:pt x="290" y="326"/>
                  </a:lnTo>
                  <a:lnTo>
                    <a:pt x="290" y="332"/>
                  </a:lnTo>
                  <a:lnTo>
                    <a:pt x="293" y="332"/>
                  </a:lnTo>
                  <a:lnTo>
                    <a:pt x="297" y="337"/>
                  </a:lnTo>
                  <a:lnTo>
                    <a:pt x="298" y="346"/>
                  </a:lnTo>
                  <a:lnTo>
                    <a:pt x="298" y="356"/>
                  </a:lnTo>
                  <a:lnTo>
                    <a:pt x="297" y="367"/>
                  </a:lnTo>
                  <a:lnTo>
                    <a:pt x="295" y="376"/>
                  </a:lnTo>
                  <a:lnTo>
                    <a:pt x="290" y="385"/>
                  </a:lnTo>
                  <a:lnTo>
                    <a:pt x="286" y="388"/>
                  </a:lnTo>
                  <a:lnTo>
                    <a:pt x="283" y="392"/>
                  </a:lnTo>
                  <a:lnTo>
                    <a:pt x="278" y="393"/>
                  </a:lnTo>
                  <a:lnTo>
                    <a:pt x="274" y="394"/>
                  </a:lnTo>
                  <a:lnTo>
                    <a:pt x="274" y="383"/>
                  </a:lnTo>
                  <a:lnTo>
                    <a:pt x="272" y="383"/>
                  </a:lnTo>
                  <a:lnTo>
                    <a:pt x="269" y="381"/>
                  </a:lnTo>
                  <a:lnTo>
                    <a:pt x="267" y="379"/>
                  </a:lnTo>
                  <a:lnTo>
                    <a:pt x="265" y="375"/>
                  </a:lnTo>
                  <a:lnTo>
                    <a:pt x="264" y="372"/>
                  </a:lnTo>
                  <a:lnTo>
                    <a:pt x="262" y="369"/>
                  </a:lnTo>
                  <a:lnTo>
                    <a:pt x="262" y="367"/>
                  </a:lnTo>
                  <a:lnTo>
                    <a:pt x="260" y="365"/>
                  </a:lnTo>
                  <a:lnTo>
                    <a:pt x="258" y="364"/>
                  </a:lnTo>
                  <a:lnTo>
                    <a:pt x="253" y="361"/>
                  </a:lnTo>
                  <a:lnTo>
                    <a:pt x="246" y="356"/>
                  </a:lnTo>
                  <a:lnTo>
                    <a:pt x="236" y="350"/>
                  </a:lnTo>
                  <a:lnTo>
                    <a:pt x="227" y="345"/>
                  </a:lnTo>
                  <a:lnTo>
                    <a:pt x="220" y="340"/>
                  </a:lnTo>
                  <a:lnTo>
                    <a:pt x="213" y="336"/>
                  </a:lnTo>
                  <a:lnTo>
                    <a:pt x="212" y="334"/>
                  </a:lnTo>
                  <a:lnTo>
                    <a:pt x="208" y="334"/>
                  </a:lnTo>
                  <a:lnTo>
                    <a:pt x="203" y="334"/>
                  </a:lnTo>
                  <a:lnTo>
                    <a:pt x="201" y="333"/>
                  </a:lnTo>
                  <a:lnTo>
                    <a:pt x="199" y="332"/>
                  </a:lnTo>
                  <a:lnTo>
                    <a:pt x="198" y="331"/>
                  </a:lnTo>
                  <a:lnTo>
                    <a:pt x="196" y="331"/>
                  </a:lnTo>
                  <a:lnTo>
                    <a:pt x="194" y="330"/>
                  </a:lnTo>
                  <a:lnTo>
                    <a:pt x="193" y="330"/>
                  </a:lnTo>
                  <a:lnTo>
                    <a:pt x="191" y="330"/>
                  </a:lnTo>
                  <a:lnTo>
                    <a:pt x="191" y="327"/>
                  </a:lnTo>
                  <a:lnTo>
                    <a:pt x="191" y="326"/>
                  </a:lnTo>
                  <a:lnTo>
                    <a:pt x="189" y="326"/>
                  </a:lnTo>
                  <a:lnTo>
                    <a:pt x="187" y="326"/>
                  </a:lnTo>
                  <a:lnTo>
                    <a:pt x="187" y="325"/>
                  </a:lnTo>
                  <a:lnTo>
                    <a:pt x="187" y="324"/>
                  </a:lnTo>
                  <a:lnTo>
                    <a:pt x="186" y="324"/>
                  </a:lnTo>
                  <a:lnTo>
                    <a:pt x="184" y="324"/>
                  </a:lnTo>
                  <a:lnTo>
                    <a:pt x="182" y="323"/>
                  </a:lnTo>
                  <a:lnTo>
                    <a:pt x="182" y="322"/>
                  </a:lnTo>
                  <a:lnTo>
                    <a:pt x="180" y="322"/>
                  </a:lnTo>
                  <a:lnTo>
                    <a:pt x="180" y="321"/>
                  </a:lnTo>
                  <a:lnTo>
                    <a:pt x="179" y="320"/>
                  </a:lnTo>
                  <a:lnTo>
                    <a:pt x="179" y="319"/>
                  </a:lnTo>
                  <a:lnTo>
                    <a:pt x="175" y="317"/>
                  </a:lnTo>
                  <a:lnTo>
                    <a:pt x="172" y="317"/>
                  </a:lnTo>
                  <a:lnTo>
                    <a:pt x="170" y="315"/>
                  </a:lnTo>
                  <a:lnTo>
                    <a:pt x="168" y="314"/>
                  </a:lnTo>
                  <a:lnTo>
                    <a:pt x="168" y="313"/>
                  </a:lnTo>
                  <a:lnTo>
                    <a:pt x="167" y="313"/>
                  </a:lnTo>
                  <a:lnTo>
                    <a:pt x="167" y="312"/>
                  </a:lnTo>
                  <a:lnTo>
                    <a:pt x="167" y="311"/>
                  </a:lnTo>
                  <a:lnTo>
                    <a:pt x="163" y="311"/>
                  </a:lnTo>
                  <a:lnTo>
                    <a:pt x="163" y="310"/>
                  </a:lnTo>
                  <a:lnTo>
                    <a:pt x="161" y="309"/>
                  </a:lnTo>
                  <a:lnTo>
                    <a:pt x="161" y="308"/>
                  </a:lnTo>
                  <a:lnTo>
                    <a:pt x="160" y="307"/>
                  </a:lnTo>
                  <a:lnTo>
                    <a:pt x="160" y="306"/>
                  </a:lnTo>
                  <a:lnTo>
                    <a:pt x="158" y="305"/>
                  </a:lnTo>
                  <a:lnTo>
                    <a:pt x="156" y="303"/>
                  </a:lnTo>
                  <a:lnTo>
                    <a:pt x="154" y="303"/>
                  </a:lnTo>
                  <a:lnTo>
                    <a:pt x="154" y="301"/>
                  </a:lnTo>
                  <a:lnTo>
                    <a:pt x="153" y="298"/>
                  </a:lnTo>
                  <a:lnTo>
                    <a:pt x="151" y="296"/>
                  </a:lnTo>
                  <a:lnTo>
                    <a:pt x="149" y="293"/>
                  </a:lnTo>
                  <a:lnTo>
                    <a:pt x="147" y="289"/>
                  </a:lnTo>
                  <a:lnTo>
                    <a:pt x="146" y="287"/>
                  </a:lnTo>
                  <a:lnTo>
                    <a:pt x="144" y="286"/>
                  </a:lnTo>
                  <a:lnTo>
                    <a:pt x="142" y="285"/>
                  </a:lnTo>
                  <a:lnTo>
                    <a:pt x="142" y="282"/>
                  </a:lnTo>
                  <a:lnTo>
                    <a:pt x="139" y="277"/>
                  </a:lnTo>
                  <a:lnTo>
                    <a:pt x="137" y="273"/>
                  </a:lnTo>
                  <a:lnTo>
                    <a:pt x="134" y="269"/>
                  </a:lnTo>
                  <a:lnTo>
                    <a:pt x="130" y="263"/>
                  </a:lnTo>
                  <a:lnTo>
                    <a:pt x="127" y="260"/>
                  </a:lnTo>
                  <a:lnTo>
                    <a:pt x="123" y="257"/>
                  </a:lnTo>
                  <a:lnTo>
                    <a:pt x="121" y="255"/>
                  </a:lnTo>
                  <a:lnTo>
                    <a:pt x="121" y="248"/>
                  </a:lnTo>
                  <a:lnTo>
                    <a:pt x="118" y="241"/>
                  </a:lnTo>
                  <a:lnTo>
                    <a:pt x="114" y="235"/>
                  </a:lnTo>
                  <a:lnTo>
                    <a:pt x="109" y="228"/>
                  </a:lnTo>
                  <a:lnTo>
                    <a:pt x="104" y="223"/>
                  </a:lnTo>
                  <a:lnTo>
                    <a:pt x="101" y="216"/>
                  </a:lnTo>
                  <a:lnTo>
                    <a:pt x="99" y="210"/>
                  </a:lnTo>
                  <a:lnTo>
                    <a:pt x="97" y="203"/>
                  </a:lnTo>
                  <a:lnTo>
                    <a:pt x="97" y="202"/>
                  </a:lnTo>
                  <a:lnTo>
                    <a:pt x="94" y="201"/>
                  </a:lnTo>
                  <a:lnTo>
                    <a:pt x="92" y="200"/>
                  </a:lnTo>
                  <a:lnTo>
                    <a:pt x="88" y="198"/>
                  </a:lnTo>
                  <a:lnTo>
                    <a:pt x="85" y="196"/>
                  </a:lnTo>
                  <a:lnTo>
                    <a:pt x="83" y="194"/>
                  </a:lnTo>
                  <a:lnTo>
                    <a:pt x="81" y="191"/>
                  </a:lnTo>
                  <a:lnTo>
                    <a:pt x="81" y="190"/>
                  </a:lnTo>
                  <a:lnTo>
                    <a:pt x="80" y="190"/>
                  </a:lnTo>
                  <a:lnTo>
                    <a:pt x="76" y="190"/>
                  </a:lnTo>
                  <a:lnTo>
                    <a:pt x="75" y="189"/>
                  </a:lnTo>
                  <a:lnTo>
                    <a:pt x="73" y="189"/>
                  </a:lnTo>
                  <a:lnTo>
                    <a:pt x="71" y="188"/>
                  </a:lnTo>
                  <a:lnTo>
                    <a:pt x="69" y="188"/>
                  </a:lnTo>
                  <a:lnTo>
                    <a:pt x="68" y="188"/>
                  </a:lnTo>
                  <a:lnTo>
                    <a:pt x="68" y="185"/>
                  </a:lnTo>
                  <a:lnTo>
                    <a:pt x="64" y="185"/>
                  </a:lnTo>
                  <a:lnTo>
                    <a:pt x="61" y="183"/>
                  </a:lnTo>
                  <a:lnTo>
                    <a:pt x="61" y="170"/>
                  </a:lnTo>
                  <a:lnTo>
                    <a:pt x="64" y="170"/>
                  </a:lnTo>
                  <a:lnTo>
                    <a:pt x="66" y="166"/>
                  </a:lnTo>
                  <a:lnTo>
                    <a:pt x="66" y="161"/>
                  </a:lnTo>
                  <a:lnTo>
                    <a:pt x="64" y="154"/>
                  </a:lnTo>
                  <a:lnTo>
                    <a:pt x="62" y="148"/>
                  </a:lnTo>
                  <a:lnTo>
                    <a:pt x="61" y="141"/>
                  </a:lnTo>
                  <a:lnTo>
                    <a:pt x="59" y="136"/>
                  </a:lnTo>
                  <a:lnTo>
                    <a:pt x="57" y="132"/>
                  </a:lnTo>
                  <a:lnTo>
                    <a:pt x="55" y="128"/>
                  </a:lnTo>
                  <a:lnTo>
                    <a:pt x="52" y="128"/>
                  </a:lnTo>
                  <a:lnTo>
                    <a:pt x="50" y="126"/>
                  </a:lnTo>
                  <a:lnTo>
                    <a:pt x="50" y="123"/>
                  </a:lnTo>
                  <a:lnTo>
                    <a:pt x="48" y="119"/>
                  </a:lnTo>
                  <a:lnTo>
                    <a:pt x="48" y="113"/>
                  </a:lnTo>
                  <a:lnTo>
                    <a:pt x="47" y="108"/>
                  </a:lnTo>
                  <a:lnTo>
                    <a:pt x="47" y="101"/>
                  </a:lnTo>
                  <a:lnTo>
                    <a:pt x="45" y="95"/>
                  </a:lnTo>
                  <a:lnTo>
                    <a:pt x="45" y="88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1" name="Freeform 33">
              <a:extLst>
                <a:ext uri="{FF2B5EF4-FFF2-40B4-BE49-F238E27FC236}">
                  <a16:creationId xmlns:a16="http://schemas.microsoft.com/office/drawing/2014/main" id="{8B98C7FE-EB44-E240-8A18-FBC642322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1345" y="2700337"/>
              <a:ext cx="33338" cy="60325"/>
            </a:xfrm>
            <a:custGeom>
              <a:avLst/>
              <a:gdLst>
                <a:gd name="T0" fmla="*/ 2147483647 w 41"/>
                <a:gd name="T1" fmla="*/ 2147483647 h 76"/>
                <a:gd name="T2" fmla="*/ 2147483647 w 41"/>
                <a:gd name="T3" fmla="*/ 2147483647 h 76"/>
                <a:gd name="T4" fmla="*/ 2147483647 w 41"/>
                <a:gd name="T5" fmla="*/ 2147483647 h 76"/>
                <a:gd name="T6" fmla="*/ 2147483647 w 41"/>
                <a:gd name="T7" fmla="*/ 2147483647 h 76"/>
                <a:gd name="T8" fmla="*/ 2147483647 w 41"/>
                <a:gd name="T9" fmla="*/ 2147483647 h 76"/>
                <a:gd name="T10" fmla="*/ 2147483647 w 41"/>
                <a:gd name="T11" fmla="*/ 2147483647 h 76"/>
                <a:gd name="T12" fmla="*/ 2147483647 w 41"/>
                <a:gd name="T13" fmla="*/ 2147483647 h 76"/>
                <a:gd name="T14" fmla="*/ 2147483647 w 41"/>
                <a:gd name="T15" fmla="*/ 2147483647 h 76"/>
                <a:gd name="T16" fmla="*/ 2147483647 w 41"/>
                <a:gd name="T17" fmla="*/ 2147483647 h 76"/>
                <a:gd name="T18" fmla="*/ 2147483647 w 41"/>
                <a:gd name="T19" fmla="*/ 2147483647 h 76"/>
                <a:gd name="T20" fmla="*/ 2147483647 w 41"/>
                <a:gd name="T21" fmla="*/ 2147483647 h 76"/>
                <a:gd name="T22" fmla="*/ 2147483647 w 41"/>
                <a:gd name="T23" fmla="*/ 2147483647 h 76"/>
                <a:gd name="T24" fmla="*/ 2147483647 w 41"/>
                <a:gd name="T25" fmla="*/ 2147483647 h 76"/>
                <a:gd name="T26" fmla="*/ 0 w 41"/>
                <a:gd name="T27" fmla="*/ 2147483647 h 76"/>
                <a:gd name="T28" fmla="*/ 0 w 41"/>
                <a:gd name="T29" fmla="*/ 2147483647 h 76"/>
                <a:gd name="T30" fmla="*/ 2147483647 w 41"/>
                <a:gd name="T31" fmla="*/ 2147483647 h 76"/>
                <a:gd name="T32" fmla="*/ 2147483647 w 41"/>
                <a:gd name="T33" fmla="*/ 2147483647 h 76"/>
                <a:gd name="T34" fmla="*/ 2147483647 w 41"/>
                <a:gd name="T35" fmla="*/ 2147483647 h 76"/>
                <a:gd name="T36" fmla="*/ 2147483647 w 41"/>
                <a:gd name="T37" fmla="*/ 2147483647 h 76"/>
                <a:gd name="T38" fmla="*/ 2147483647 w 41"/>
                <a:gd name="T39" fmla="*/ 0 h 76"/>
                <a:gd name="T40" fmla="*/ 2147483647 w 41"/>
                <a:gd name="T41" fmla="*/ 2147483647 h 76"/>
                <a:gd name="T42" fmla="*/ 2147483647 w 41"/>
                <a:gd name="T43" fmla="*/ 2147483647 h 76"/>
                <a:gd name="T44" fmla="*/ 2147483647 w 41"/>
                <a:gd name="T45" fmla="*/ 2147483647 h 76"/>
                <a:gd name="T46" fmla="*/ 2147483647 w 41"/>
                <a:gd name="T47" fmla="*/ 2147483647 h 76"/>
                <a:gd name="T48" fmla="*/ 2147483647 w 41"/>
                <a:gd name="T49" fmla="*/ 2147483647 h 76"/>
                <a:gd name="T50" fmla="*/ 2147483647 w 41"/>
                <a:gd name="T51" fmla="*/ 2147483647 h 76"/>
                <a:gd name="T52" fmla="*/ 2147483647 w 41"/>
                <a:gd name="T53" fmla="*/ 2147483647 h 76"/>
                <a:gd name="T54" fmla="*/ 2147483647 w 41"/>
                <a:gd name="T55" fmla="*/ 2147483647 h 76"/>
                <a:gd name="T56" fmla="*/ 2147483647 w 41"/>
                <a:gd name="T57" fmla="*/ 2147483647 h 76"/>
                <a:gd name="T58" fmla="*/ 2147483647 w 41"/>
                <a:gd name="T59" fmla="*/ 2147483647 h 7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1" h="76">
                  <a:moveTo>
                    <a:pt x="41" y="44"/>
                  </a:moveTo>
                  <a:lnTo>
                    <a:pt x="40" y="49"/>
                  </a:lnTo>
                  <a:lnTo>
                    <a:pt x="38" y="52"/>
                  </a:lnTo>
                  <a:lnTo>
                    <a:pt x="34" y="57"/>
                  </a:lnTo>
                  <a:lnTo>
                    <a:pt x="31" y="61"/>
                  </a:lnTo>
                  <a:lnTo>
                    <a:pt x="26" y="64"/>
                  </a:lnTo>
                  <a:lnTo>
                    <a:pt x="22" y="69"/>
                  </a:lnTo>
                  <a:lnTo>
                    <a:pt x="19" y="72"/>
                  </a:lnTo>
                  <a:lnTo>
                    <a:pt x="14" y="76"/>
                  </a:lnTo>
                  <a:lnTo>
                    <a:pt x="10" y="75"/>
                  </a:lnTo>
                  <a:lnTo>
                    <a:pt x="5" y="73"/>
                  </a:lnTo>
                  <a:lnTo>
                    <a:pt x="3" y="71"/>
                  </a:lnTo>
                  <a:lnTo>
                    <a:pt x="1" y="69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0"/>
                  </a:lnTo>
                  <a:lnTo>
                    <a:pt x="3" y="43"/>
                  </a:lnTo>
                  <a:lnTo>
                    <a:pt x="5" y="36"/>
                  </a:lnTo>
                  <a:lnTo>
                    <a:pt x="5" y="28"/>
                  </a:lnTo>
                  <a:lnTo>
                    <a:pt x="27" y="0"/>
                  </a:lnTo>
                  <a:lnTo>
                    <a:pt x="29" y="6"/>
                  </a:lnTo>
                  <a:lnTo>
                    <a:pt x="27" y="11"/>
                  </a:lnTo>
                  <a:lnTo>
                    <a:pt x="26" y="16"/>
                  </a:lnTo>
                  <a:lnTo>
                    <a:pt x="24" y="23"/>
                  </a:lnTo>
                  <a:lnTo>
                    <a:pt x="22" y="29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31" y="40"/>
                  </a:lnTo>
                  <a:lnTo>
                    <a:pt x="34" y="43"/>
                  </a:lnTo>
                  <a:lnTo>
                    <a:pt x="41" y="44"/>
                  </a:lnTo>
                  <a:close/>
                </a:path>
              </a:pathLst>
            </a:custGeom>
            <a:solidFill>
              <a:srgbClr val="E6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2" name="Freeform 34">
              <a:extLst>
                <a:ext uri="{FF2B5EF4-FFF2-40B4-BE49-F238E27FC236}">
                  <a16:creationId xmlns:a16="http://schemas.microsoft.com/office/drawing/2014/main" id="{20F10F69-E783-DD4C-ABD7-B2E63C0CC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870" y="2697162"/>
              <a:ext cx="377825" cy="481013"/>
            </a:xfrm>
            <a:custGeom>
              <a:avLst/>
              <a:gdLst>
                <a:gd name="T0" fmla="*/ 2147483647 w 476"/>
                <a:gd name="T1" fmla="*/ 2147483647 h 605"/>
                <a:gd name="T2" fmla="*/ 2147483647 w 476"/>
                <a:gd name="T3" fmla="*/ 2147483647 h 605"/>
                <a:gd name="T4" fmla="*/ 2147483647 w 476"/>
                <a:gd name="T5" fmla="*/ 2147483647 h 605"/>
                <a:gd name="T6" fmla="*/ 2147483647 w 476"/>
                <a:gd name="T7" fmla="*/ 2147483647 h 605"/>
                <a:gd name="T8" fmla="*/ 2147483647 w 476"/>
                <a:gd name="T9" fmla="*/ 2147483647 h 605"/>
                <a:gd name="T10" fmla="*/ 2147483647 w 476"/>
                <a:gd name="T11" fmla="*/ 2147483647 h 605"/>
                <a:gd name="T12" fmla="*/ 2147483647 w 476"/>
                <a:gd name="T13" fmla="*/ 2147483647 h 605"/>
                <a:gd name="T14" fmla="*/ 2147483647 w 476"/>
                <a:gd name="T15" fmla="*/ 2147483647 h 605"/>
                <a:gd name="T16" fmla="*/ 2147483647 w 476"/>
                <a:gd name="T17" fmla="*/ 2147483647 h 605"/>
                <a:gd name="T18" fmla="*/ 2147483647 w 476"/>
                <a:gd name="T19" fmla="*/ 2147483647 h 605"/>
                <a:gd name="T20" fmla="*/ 2147483647 w 476"/>
                <a:gd name="T21" fmla="*/ 2147483647 h 605"/>
                <a:gd name="T22" fmla="*/ 2147483647 w 476"/>
                <a:gd name="T23" fmla="*/ 2147483647 h 605"/>
                <a:gd name="T24" fmla="*/ 2147483647 w 476"/>
                <a:gd name="T25" fmla="*/ 2147483647 h 605"/>
                <a:gd name="T26" fmla="*/ 2147483647 w 476"/>
                <a:gd name="T27" fmla="*/ 2147483647 h 605"/>
                <a:gd name="T28" fmla="*/ 2147483647 w 476"/>
                <a:gd name="T29" fmla="*/ 2147483647 h 605"/>
                <a:gd name="T30" fmla="*/ 2147483647 w 476"/>
                <a:gd name="T31" fmla="*/ 2147483647 h 605"/>
                <a:gd name="T32" fmla="*/ 2147483647 w 476"/>
                <a:gd name="T33" fmla="*/ 2147483647 h 605"/>
                <a:gd name="T34" fmla="*/ 2147483647 w 476"/>
                <a:gd name="T35" fmla="*/ 2147483647 h 605"/>
                <a:gd name="T36" fmla="*/ 2147483647 w 476"/>
                <a:gd name="T37" fmla="*/ 2147483647 h 605"/>
                <a:gd name="T38" fmla="*/ 2147483647 w 476"/>
                <a:gd name="T39" fmla="*/ 2147483647 h 605"/>
                <a:gd name="T40" fmla="*/ 2147483647 w 476"/>
                <a:gd name="T41" fmla="*/ 2147483647 h 605"/>
                <a:gd name="T42" fmla="*/ 2147483647 w 476"/>
                <a:gd name="T43" fmla="*/ 2147483647 h 605"/>
                <a:gd name="T44" fmla="*/ 2147483647 w 476"/>
                <a:gd name="T45" fmla="*/ 2147483647 h 605"/>
                <a:gd name="T46" fmla="*/ 2147483647 w 476"/>
                <a:gd name="T47" fmla="*/ 2147483647 h 605"/>
                <a:gd name="T48" fmla="*/ 2147483647 w 476"/>
                <a:gd name="T49" fmla="*/ 2147483647 h 605"/>
                <a:gd name="T50" fmla="*/ 2147483647 w 476"/>
                <a:gd name="T51" fmla="*/ 2147483647 h 605"/>
                <a:gd name="T52" fmla="*/ 2147483647 w 476"/>
                <a:gd name="T53" fmla="*/ 2147483647 h 605"/>
                <a:gd name="T54" fmla="*/ 2147483647 w 476"/>
                <a:gd name="T55" fmla="*/ 2147483647 h 605"/>
                <a:gd name="T56" fmla="*/ 2147483647 w 476"/>
                <a:gd name="T57" fmla="*/ 2147483647 h 605"/>
                <a:gd name="T58" fmla="*/ 2147483647 w 476"/>
                <a:gd name="T59" fmla="*/ 2147483647 h 605"/>
                <a:gd name="T60" fmla="*/ 2147483647 w 476"/>
                <a:gd name="T61" fmla="*/ 2147483647 h 605"/>
                <a:gd name="T62" fmla="*/ 2147483647 w 476"/>
                <a:gd name="T63" fmla="*/ 2147483647 h 605"/>
                <a:gd name="T64" fmla="*/ 2147483647 w 476"/>
                <a:gd name="T65" fmla="*/ 2147483647 h 605"/>
                <a:gd name="T66" fmla="*/ 2147483647 w 476"/>
                <a:gd name="T67" fmla="*/ 2147483647 h 605"/>
                <a:gd name="T68" fmla="*/ 2147483647 w 476"/>
                <a:gd name="T69" fmla="*/ 2147483647 h 605"/>
                <a:gd name="T70" fmla="*/ 2147483647 w 476"/>
                <a:gd name="T71" fmla="*/ 2147483647 h 605"/>
                <a:gd name="T72" fmla="*/ 2147483647 w 476"/>
                <a:gd name="T73" fmla="*/ 2147483647 h 605"/>
                <a:gd name="T74" fmla="*/ 2147483647 w 476"/>
                <a:gd name="T75" fmla="*/ 2147483647 h 605"/>
                <a:gd name="T76" fmla="*/ 2147483647 w 476"/>
                <a:gd name="T77" fmla="*/ 2147483647 h 605"/>
                <a:gd name="T78" fmla="*/ 2147483647 w 476"/>
                <a:gd name="T79" fmla="*/ 2147483647 h 605"/>
                <a:gd name="T80" fmla="*/ 2147483647 w 476"/>
                <a:gd name="T81" fmla="*/ 2147483647 h 605"/>
                <a:gd name="T82" fmla="*/ 2147483647 w 476"/>
                <a:gd name="T83" fmla="*/ 2147483647 h 605"/>
                <a:gd name="T84" fmla="*/ 0 w 476"/>
                <a:gd name="T85" fmla="*/ 2147483647 h 605"/>
                <a:gd name="T86" fmla="*/ 2147483647 w 476"/>
                <a:gd name="T87" fmla="*/ 2147483647 h 605"/>
                <a:gd name="T88" fmla="*/ 2147483647 w 476"/>
                <a:gd name="T89" fmla="*/ 2147483647 h 605"/>
                <a:gd name="T90" fmla="*/ 2147483647 w 476"/>
                <a:gd name="T91" fmla="*/ 2147483647 h 605"/>
                <a:gd name="T92" fmla="*/ 2147483647 w 476"/>
                <a:gd name="T93" fmla="*/ 2147483647 h 605"/>
                <a:gd name="T94" fmla="*/ 2147483647 w 476"/>
                <a:gd name="T95" fmla="*/ 2147483647 h 605"/>
                <a:gd name="T96" fmla="*/ 2147483647 w 476"/>
                <a:gd name="T97" fmla="*/ 2147483647 h 605"/>
                <a:gd name="T98" fmla="*/ 2147483647 w 476"/>
                <a:gd name="T99" fmla="*/ 2147483647 h 605"/>
                <a:gd name="T100" fmla="*/ 2147483647 w 476"/>
                <a:gd name="T101" fmla="*/ 2147483647 h 605"/>
                <a:gd name="T102" fmla="*/ 2147483647 w 476"/>
                <a:gd name="T103" fmla="*/ 2147483647 h 605"/>
                <a:gd name="T104" fmla="*/ 2147483647 w 476"/>
                <a:gd name="T105" fmla="*/ 2147483647 h 605"/>
                <a:gd name="T106" fmla="*/ 2147483647 w 476"/>
                <a:gd name="T107" fmla="*/ 2147483647 h 605"/>
                <a:gd name="T108" fmla="*/ 2147483647 w 476"/>
                <a:gd name="T109" fmla="*/ 2147483647 h 605"/>
                <a:gd name="T110" fmla="*/ 2147483647 w 476"/>
                <a:gd name="T111" fmla="*/ 2147483647 h 605"/>
                <a:gd name="T112" fmla="*/ 2147483647 w 476"/>
                <a:gd name="T113" fmla="*/ 2147483647 h 605"/>
                <a:gd name="T114" fmla="*/ 2147483647 w 476"/>
                <a:gd name="T115" fmla="*/ 2147483647 h 605"/>
                <a:gd name="T116" fmla="*/ 2147483647 w 476"/>
                <a:gd name="T117" fmla="*/ 2147483647 h 605"/>
                <a:gd name="T118" fmla="*/ 2147483647 w 476"/>
                <a:gd name="T119" fmla="*/ 2147483647 h 605"/>
                <a:gd name="T120" fmla="*/ 2147483647 w 476"/>
                <a:gd name="T121" fmla="*/ 2147483647 h 60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76" h="605">
                  <a:moveTo>
                    <a:pt x="217" y="5"/>
                  </a:moveTo>
                  <a:lnTo>
                    <a:pt x="229" y="9"/>
                  </a:lnTo>
                  <a:lnTo>
                    <a:pt x="240" y="11"/>
                  </a:lnTo>
                  <a:lnTo>
                    <a:pt x="248" y="11"/>
                  </a:lnTo>
                  <a:lnTo>
                    <a:pt x="259" y="11"/>
                  </a:lnTo>
                  <a:lnTo>
                    <a:pt x="267" y="9"/>
                  </a:lnTo>
                  <a:lnTo>
                    <a:pt x="276" y="6"/>
                  </a:lnTo>
                  <a:lnTo>
                    <a:pt x="285" y="3"/>
                  </a:lnTo>
                  <a:lnTo>
                    <a:pt x="295" y="0"/>
                  </a:lnTo>
                  <a:lnTo>
                    <a:pt x="295" y="1"/>
                  </a:lnTo>
                  <a:lnTo>
                    <a:pt x="295" y="3"/>
                  </a:lnTo>
                  <a:lnTo>
                    <a:pt x="293" y="4"/>
                  </a:lnTo>
                  <a:lnTo>
                    <a:pt x="293" y="6"/>
                  </a:lnTo>
                  <a:lnTo>
                    <a:pt x="293" y="9"/>
                  </a:lnTo>
                  <a:lnTo>
                    <a:pt x="292" y="10"/>
                  </a:lnTo>
                  <a:lnTo>
                    <a:pt x="292" y="12"/>
                  </a:lnTo>
                  <a:lnTo>
                    <a:pt x="292" y="13"/>
                  </a:lnTo>
                  <a:lnTo>
                    <a:pt x="286" y="13"/>
                  </a:lnTo>
                  <a:lnTo>
                    <a:pt x="286" y="21"/>
                  </a:lnTo>
                  <a:lnTo>
                    <a:pt x="285" y="22"/>
                  </a:lnTo>
                  <a:lnTo>
                    <a:pt x="283" y="24"/>
                  </a:lnTo>
                  <a:lnTo>
                    <a:pt x="281" y="26"/>
                  </a:lnTo>
                  <a:lnTo>
                    <a:pt x="278" y="28"/>
                  </a:lnTo>
                  <a:lnTo>
                    <a:pt x="276" y="30"/>
                  </a:lnTo>
                  <a:lnTo>
                    <a:pt x="273" y="31"/>
                  </a:lnTo>
                  <a:lnTo>
                    <a:pt x="269" y="33"/>
                  </a:lnTo>
                  <a:lnTo>
                    <a:pt x="267" y="34"/>
                  </a:lnTo>
                  <a:lnTo>
                    <a:pt x="267" y="35"/>
                  </a:lnTo>
                  <a:lnTo>
                    <a:pt x="266" y="36"/>
                  </a:lnTo>
                  <a:lnTo>
                    <a:pt x="266" y="37"/>
                  </a:lnTo>
                  <a:lnTo>
                    <a:pt x="264" y="39"/>
                  </a:lnTo>
                  <a:lnTo>
                    <a:pt x="264" y="40"/>
                  </a:lnTo>
                  <a:lnTo>
                    <a:pt x="264" y="41"/>
                  </a:lnTo>
                  <a:lnTo>
                    <a:pt x="262" y="42"/>
                  </a:lnTo>
                  <a:lnTo>
                    <a:pt x="262" y="43"/>
                  </a:lnTo>
                  <a:lnTo>
                    <a:pt x="260" y="45"/>
                  </a:lnTo>
                  <a:lnTo>
                    <a:pt x="257" y="46"/>
                  </a:lnTo>
                  <a:lnTo>
                    <a:pt x="255" y="47"/>
                  </a:lnTo>
                  <a:lnTo>
                    <a:pt x="253" y="50"/>
                  </a:lnTo>
                  <a:lnTo>
                    <a:pt x="250" y="57"/>
                  </a:lnTo>
                  <a:lnTo>
                    <a:pt x="248" y="65"/>
                  </a:lnTo>
                  <a:lnTo>
                    <a:pt x="248" y="87"/>
                  </a:lnTo>
                  <a:lnTo>
                    <a:pt x="250" y="112"/>
                  </a:lnTo>
                  <a:lnTo>
                    <a:pt x="257" y="137"/>
                  </a:lnTo>
                  <a:lnTo>
                    <a:pt x="264" y="159"/>
                  </a:lnTo>
                  <a:lnTo>
                    <a:pt x="267" y="167"/>
                  </a:lnTo>
                  <a:lnTo>
                    <a:pt x="271" y="174"/>
                  </a:lnTo>
                  <a:lnTo>
                    <a:pt x="274" y="178"/>
                  </a:lnTo>
                  <a:lnTo>
                    <a:pt x="280" y="181"/>
                  </a:lnTo>
                  <a:lnTo>
                    <a:pt x="280" y="183"/>
                  </a:lnTo>
                  <a:lnTo>
                    <a:pt x="280" y="185"/>
                  </a:lnTo>
                  <a:lnTo>
                    <a:pt x="283" y="188"/>
                  </a:lnTo>
                  <a:lnTo>
                    <a:pt x="288" y="191"/>
                  </a:lnTo>
                  <a:lnTo>
                    <a:pt x="293" y="196"/>
                  </a:lnTo>
                  <a:lnTo>
                    <a:pt x="297" y="199"/>
                  </a:lnTo>
                  <a:lnTo>
                    <a:pt x="302" y="202"/>
                  </a:lnTo>
                  <a:lnTo>
                    <a:pt x="307" y="204"/>
                  </a:lnTo>
                  <a:lnTo>
                    <a:pt x="311" y="207"/>
                  </a:lnTo>
                  <a:lnTo>
                    <a:pt x="316" y="209"/>
                  </a:lnTo>
                  <a:lnTo>
                    <a:pt x="316" y="214"/>
                  </a:lnTo>
                  <a:lnTo>
                    <a:pt x="318" y="223"/>
                  </a:lnTo>
                  <a:lnTo>
                    <a:pt x="319" y="235"/>
                  </a:lnTo>
                  <a:lnTo>
                    <a:pt x="321" y="249"/>
                  </a:lnTo>
                  <a:lnTo>
                    <a:pt x="323" y="261"/>
                  </a:lnTo>
                  <a:lnTo>
                    <a:pt x="325" y="272"/>
                  </a:lnTo>
                  <a:lnTo>
                    <a:pt x="326" y="279"/>
                  </a:lnTo>
                  <a:lnTo>
                    <a:pt x="328" y="283"/>
                  </a:lnTo>
                  <a:lnTo>
                    <a:pt x="328" y="288"/>
                  </a:lnTo>
                  <a:lnTo>
                    <a:pt x="332" y="293"/>
                  </a:lnTo>
                  <a:lnTo>
                    <a:pt x="333" y="297"/>
                  </a:lnTo>
                  <a:lnTo>
                    <a:pt x="337" y="302"/>
                  </a:lnTo>
                  <a:lnTo>
                    <a:pt x="340" y="307"/>
                  </a:lnTo>
                  <a:lnTo>
                    <a:pt x="342" y="312"/>
                  </a:lnTo>
                  <a:lnTo>
                    <a:pt x="344" y="316"/>
                  </a:lnTo>
                  <a:lnTo>
                    <a:pt x="345" y="322"/>
                  </a:lnTo>
                  <a:lnTo>
                    <a:pt x="347" y="323"/>
                  </a:lnTo>
                  <a:lnTo>
                    <a:pt x="351" y="327"/>
                  </a:lnTo>
                  <a:lnTo>
                    <a:pt x="356" y="333"/>
                  </a:lnTo>
                  <a:lnTo>
                    <a:pt x="361" y="340"/>
                  </a:lnTo>
                  <a:lnTo>
                    <a:pt x="365" y="347"/>
                  </a:lnTo>
                  <a:lnTo>
                    <a:pt x="370" y="355"/>
                  </a:lnTo>
                  <a:lnTo>
                    <a:pt x="372" y="359"/>
                  </a:lnTo>
                  <a:lnTo>
                    <a:pt x="373" y="362"/>
                  </a:lnTo>
                  <a:lnTo>
                    <a:pt x="378" y="365"/>
                  </a:lnTo>
                  <a:lnTo>
                    <a:pt x="385" y="370"/>
                  </a:lnTo>
                  <a:lnTo>
                    <a:pt x="394" y="377"/>
                  </a:lnTo>
                  <a:lnTo>
                    <a:pt x="403" y="385"/>
                  </a:lnTo>
                  <a:lnTo>
                    <a:pt x="413" y="394"/>
                  </a:lnTo>
                  <a:lnTo>
                    <a:pt x="424" y="402"/>
                  </a:lnTo>
                  <a:lnTo>
                    <a:pt x="434" y="409"/>
                  </a:lnTo>
                  <a:lnTo>
                    <a:pt x="443" y="414"/>
                  </a:lnTo>
                  <a:lnTo>
                    <a:pt x="443" y="417"/>
                  </a:lnTo>
                  <a:lnTo>
                    <a:pt x="467" y="417"/>
                  </a:lnTo>
                  <a:lnTo>
                    <a:pt x="469" y="418"/>
                  </a:lnTo>
                  <a:lnTo>
                    <a:pt x="469" y="420"/>
                  </a:lnTo>
                  <a:lnTo>
                    <a:pt x="470" y="421"/>
                  </a:lnTo>
                  <a:lnTo>
                    <a:pt x="472" y="423"/>
                  </a:lnTo>
                  <a:lnTo>
                    <a:pt x="474" y="425"/>
                  </a:lnTo>
                  <a:lnTo>
                    <a:pt x="474" y="426"/>
                  </a:lnTo>
                  <a:lnTo>
                    <a:pt x="476" y="429"/>
                  </a:lnTo>
                  <a:lnTo>
                    <a:pt x="476" y="430"/>
                  </a:lnTo>
                  <a:lnTo>
                    <a:pt x="472" y="432"/>
                  </a:lnTo>
                  <a:lnTo>
                    <a:pt x="467" y="435"/>
                  </a:lnTo>
                  <a:lnTo>
                    <a:pt x="465" y="435"/>
                  </a:lnTo>
                  <a:lnTo>
                    <a:pt x="463" y="435"/>
                  </a:lnTo>
                  <a:lnTo>
                    <a:pt x="462" y="435"/>
                  </a:lnTo>
                  <a:lnTo>
                    <a:pt x="460" y="436"/>
                  </a:lnTo>
                  <a:lnTo>
                    <a:pt x="460" y="437"/>
                  </a:lnTo>
                  <a:lnTo>
                    <a:pt x="453" y="437"/>
                  </a:lnTo>
                  <a:lnTo>
                    <a:pt x="446" y="438"/>
                  </a:lnTo>
                  <a:lnTo>
                    <a:pt x="439" y="439"/>
                  </a:lnTo>
                  <a:lnTo>
                    <a:pt x="431" y="442"/>
                  </a:lnTo>
                  <a:lnTo>
                    <a:pt x="424" y="443"/>
                  </a:lnTo>
                  <a:lnTo>
                    <a:pt x="415" y="444"/>
                  </a:lnTo>
                  <a:lnTo>
                    <a:pt x="408" y="445"/>
                  </a:lnTo>
                  <a:lnTo>
                    <a:pt x="403" y="445"/>
                  </a:lnTo>
                  <a:lnTo>
                    <a:pt x="389" y="452"/>
                  </a:lnTo>
                  <a:lnTo>
                    <a:pt x="389" y="479"/>
                  </a:lnTo>
                  <a:lnTo>
                    <a:pt x="382" y="484"/>
                  </a:lnTo>
                  <a:lnTo>
                    <a:pt x="363" y="483"/>
                  </a:lnTo>
                  <a:lnTo>
                    <a:pt x="344" y="481"/>
                  </a:lnTo>
                  <a:lnTo>
                    <a:pt x="325" y="477"/>
                  </a:lnTo>
                  <a:lnTo>
                    <a:pt x="306" y="473"/>
                  </a:lnTo>
                  <a:lnTo>
                    <a:pt x="286" y="470"/>
                  </a:lnTo>
                  <a:lnTo>
                    <a:pt x="267" y="467"/>
                  </a:lnTo>
                  <a:lnTo>
                    <a:pt x="248" y="463"/>
                  </a:lnTo>
                  <a:lnTo>
                    <a:pt x="229" y="463"/>
                  </a:lnTo>
                  <a:lnTo>
                    <a:pt x="238" y="468"/>
                  </a:lnTo>
                  <a:lnTo>
                    <a:pt x="241" y="469"/>
                  </a:lnTo>
                  <a:lnTo>
                    <a:pt x="245" y="470"/>
                  </a:lnTo>
                  <a:lnTo>
                    <a:pt x="248" y="472"/>
                  </a:lnTo>
                  <a:lnTo>
                    <a:pt x="252" y="474"/>
                  </a:lnTo>
                  <a:lnTo>
                    <a:pt x="255" y="476"/>
                  </a:lnTo>
                  <a:lnTo>
                    <a:pt x="259" y="479"/>
                  </a:lnTo>
                  <a:lnTo>
                    <a:pt x="260" y="481"/>
                  </a:lnTo>
                  <a:lnTo>
                    <a:pt x="262" y="481"/>
                  </a:lnTo>
                  <a:lnTo>
                    <a:pt x="262" y="483"/>
                  </a:lnTo>
                  <a:lnTo>
                    <a:pt x="264" y="485"/>
                  </a:lnTo>
                  <a:lnTo>
                    <a:pt x="264" y="486"/>
                  </a:lnTo>
                  <a:lnTo>
                    <a:pt x="264" y="488"/>
                  </a:lnTo>
                  <a:lnTo>
                    <a:pt x="266" y="491"/>
                  </a:lnTo>
                  <a:lnTo>
                    <a:pt x="266" y="493"/>
                  </a:lnTo>
                  <a:lnTo>
                    <a:pt x="267" y="495"/>
                  </a:lnTo>
                  <a:lnTo>
                    <a:pt x="267" y="496"/>
                  </a:lnTo>
                  <a:lnTo>
                    <a:pt x="253" y="496"/>
                  </a:lnTo>
                  <a:lnTo>
                    <a:pt x="240" y="494"/>
                  </a:lnTo>
                  <a:lnTo>
                    <a:pt x="226" y="492"/>
                  </a:lnTo>
                  <a:lnTo>
                    <a:pt x="214" y="488"/>
                  </a:lnTo>
                  <a:lnTo>
                    <a:pt x="200" y="486"/>
                  </a:lnTo>
                  <a:lnTo>
                    <a:pt x="188" y="484"/>
                  </a:lnTo>
                  <a:lnTo>
                    <a:pt x="174" y="484"/>
                  </a:lnTo>
                  <a:lnTo>
                    <a:pt x="160" y="486"/>
                  </a:lnTo>
                  <a:lnTo>
                    <a:pt x="163" y="486"/>
                  </a:lnTo>
                  <a:lnTo>
                    <a:pt x="165" y="487"/>
                  </a:lnTo>
                  <a:lnTo>
                    <a:pt x="165" y="488"/>
                  </a:lnTo>
                  <a:lnTo>
                    <a:pt x="165" y="489"/>
                  </a:lnTo>
                  <a:lnTo>
                    <a:pt x="165" y="491"/>
                  </a:lnTo>
                  <a:lnTo>
                    <a:pt x="165" y="492"/>
                  </a:lnTo>
                  <a:lnTo>
                    <a:pt x="165" y="493"/>
                  </a:lnTo>
                  <a:lnTo>
                    <a:pt x="165" y="494"/>
                  </a:lnTo>
                  <a:lnTo>
                    <a:pt x="168" y="494"/>
                  </a:lnTo>
                  <a:lnTo>
                    <a:pt x="168" y="495"/>
                  </a:lnTo>
                  <a:lnTo>
                    <a:pt x="168" y="497"/>
                  </a:lnTo>
                  <a:lnTo>
                    <a:pt x="170" y="498"/>
                  </a:lnTo>
                  <a:lnTo>
                    <a:pt x="170" y="500"/>
                  </a:lnTo>
                  <a:lnTo>
                    <a:pt x="172" y="502"/>
                  </a:lnTo>
                  <a:lnTo>
                    <a:pt x="172" y="504"/>
                  </a:lnTo>
                  <a:lnTo>
                    <a:pt x="172" y="506"/>
                  </a:lnTo>
                  <a:lnTo>
                    <a:pt x="172" y="507"/>
                  </a:lnTo>
                  <a:lnTo>
                    <a:pt x="165" y="509"/>
                  </a:lnTo>
                  <a:lnTo>
                    <a:pt x="163" y="510"/>
                  </a:lnTo>
                  <a:lnTo>
                    <a:pt x="163" y="511"/>
                  </a:lnTo>
                  <a:lnTo>
                    <a:pt x="163" y="512"/>
                  </a:lnTo>
                  <a:lnTo>
                    <a:pt x="162" y="513"/>
                  </a:lnTo>
                  <a:lnTo>
                    <a:pt x="162" y="514"/>
                  </a:lnTo>
                  <a:lnTo>
                    <a:pt x="160" y="516"/>
                  </a:lnTo>
                  <a:lnTo>
                    <a:pt x="160" y="517"/>
                  </a:lnTo>
                  <a:lnTo>
                    <a:pt x="155" y="518"/>
                  </a:lnTo>
                  <a:lnTo>
                    <a:pt x="149" y="521"/>
                  </a:lnTo>
                  <a:lnTo>
                    <a:pt x="144" y="524"/>
                  </a:lnTo>
                  <a:lnTo>
                    <a:pt x="139" y="529"/>
                  </a:lnTo>
                  <a:lnTo>
                    <a:pt x="134" y="533"/>
                  </a:lnTo>
                  <a:lnTo>
                    <a:pt x="130" y="536"/>
                  </a:lnTo>
                  <a:lnTo>
                    <a:pt x="127" y="539"/>
                  </a:lnTo>
                  <a:lnTo>
                    <a:pt x="123" y="541"/>
                  </a:lnTo>
                  <a:lnTo>
                    <a:pt x="122" y="545"/>
                  </a:lnTo>
                  <a:lnTo>
                    <a:pt x="120" y="549"/>
                  </a:lnTo>
                  <a:lnTo>
                    <a:pt x="116" y="555"/>
                  </a:lnTo>
                  <a:lnTo>
                    <a:pt x="113" y="559"/>
                  </a:lnTo>
                  <a:lnTo>
                    <a:pt x="109" y="564"/>
                  </a:lnTo>
                  <a:lnTo>
                    <a:pt x="106" y="569"/>
                  </a:lnTo>
                  <a:lnTo>
                    <a:pt x="104" y="574"/>
                  </a:lnTo>
                  <a:lnTo>
                    <a:pt x="103" y="579"/>
                  </a:lnTo>
                  <a:lnTo>
                    <a:pt x="101" y="579"/>
                  </a:lnTo>
                  <a:lnTo>
                    <a:pt x="99" y="580"/>
                  </a:lnTo>
                  <a:lnTo>
                    <a:pt x="96" y="581"/>
                  </a:lnTo>
                  <a:lnTo>
                    <a:pt x="92" y="581"/>
                  </a:lnTo>
                  <a:lnTo>
                    <a:pt x="90" y="582"/>
                  </a:lnTo>
                  <a:lnTo>
                    <a:pt x="89" y="583"/>
                  </a:lnTo>
                  <a:lnTo>
                    <a:pt x="87" y="584"/>
                  </a:lnTo>
                  <a:lnTo>
                    <a:pt x="87" y="586"/>
                  </a:lnTo>
                  <a:lnTo>
                    <a:pt x="78" y="591"/>
                  </a:lnTo>
                  <a:lnTo>
                    <a:pt x="68" y="594"/>
                  </a:lnTo>
                  <a:lnTo>
                    <a:pt x="57" y="596"/>
                  </a:lnTo>
                  <a:lnTo>
                    <a:pt x="47" y="599"/>
                  </a:lnTo>
                  <a:lnTo>
                    <a:pt x="35" y="601"/>
                  </a:lnTo>
                  <a:lnTo>
                    <a:pt x="23" y="603"/>
                  </a:lnTo>
                  <a:lnTo>
                    <a:pt x="11" y="604"/>
                  </a:lnTo>
                  <a:lnTo>
                    <a:pt x="0" y="605"/>
                  </a:lnTo>
                  <a:lnTo>
                    <a:pt x="0" y="598"/>
                  </a:lnTo>
                  <a:lnTo>
                    <a:pt x="2" y="593"/>
                  </a:lnTo>
                  <a:lnTo>
                    <a:pt x="4" y="588"/>
                  </a:lnTo>
                  <a:lnTo>
                    <a:pt x="7" y="583"/>
                  </a:lnTo>
                  <a:lnTo>
                    <a:pt x="9" y="578"/>
                  </a:lnTo>
                  <a:lnTo>
                    <a:pt x="11" y="573"/>
                  </a:lnTo>
                  <a:lnTo>
                    <a:pt x="12" y="568"/>
                  </a:lnTo>
                  <a:lnTo>
                    <a:pt x="12" y="563"/>
                  </a:lnTo>
                  <a:lnTo>
                    <a:pt x="14" y="562"/>
                  </a:lnTo>
                  <a:lnTo>
                    <a:pt x="16" y="560"/>
                  </a:lnTo>
                  <a:lnTo>
                    <a:pt x="17" y="559"/>
                  </a:lnTo>
                  <a:lnTo>
                    <a:pt x="19" y="557"/>
                  </a:lnTo>
                  <a:lnTo>
                    <a:pt x="21" y="555"/>
                  </a:lnTo>
                  <a:lnTo>
                    <a:pt x="21" y="554"/>
                  </a:lnTo>
                  <a:lnTo>
                    <a:pt x="23" y="551"/>
                  </a:lnTo>
                  <a:lnTo>
                    <a:pt x="24" y="550"/>
                  </a:lnTo>
                  <a:lnTo>
                    <a:pt x="26" y="532"/>
                  </a:lnTo>
                  <a:lnTo>
                    <a:pt x="30" y="512"/>
                  </a:lnTo>
                  <a:lnTo>
                    <a:pt x="35" y="493"/>
                  </a:lnTo>
                  <a:lnTo>
                    <a:pt x="42" y="473"/>
                  </a:lnTo>
                  <a:lnTo>
                    <a:pt x="47" y="455"/>
                  </a:lnTo>
                  <a:lnTo>
                    <a:pt x="52" y="435"/>
                  </a:lnTo>
                  <a:lnTo>
                    <a:pt x="56" y="417"/>
                  </a:lnTo>
                  <a:lnTo>
                    <a:pt x="57" y="399"/>
                  </a:lnTo>
                  <a:lnTo>
                    <a:pt x="94" y="399"/>
                  </a:lnTo>
                  <a:lnTo>
                    <a:pt x="130" y="401"/>
                  </a:lnTo>
                  <a:lnTo>
                    <a:pt x="167" y="403"/>
                  </a:lnTo>
                  <a:lnTo>
                    <a:pt x="205" y="407"/>
                  </a:lnTo>
                  <a:lnTo>
                    <a:pt x="243" y="409"/>
                  </a:lnTo>
                  <a:lnTo>
                    <a:pt x="280" y="411"/>
                  </a:lnTo>
                  <a:lnTo>
                    <a:pt x="318" y="413"/>
                  </a:lnTo>
                  <a:lnTo>
                    <a:pt x="352" y="414"/>
                  </a:lnTo>
                  <a:lnTo>
                    <a:pt x="352" y="410"/>
                  </a:lnTo>
                  <a:lnTo>
                    <a:pt x="352" y="406"/>
                  </a:lnTo>
                  <a:lnTo>
                    <a:pt x="351" y="400"/>
                  </a:lnTo>
                  <a:lnTo>
                    <a:pt x="349" y="395"/>
                  </a:lnTo>
                  <a:lnTo>
                    <a:pt x="347" y="390"/>
                  </a:lnTo>
                  <a:lnTo>
                    <a:pt x="345" y="385"/>
                  </a:lnTo>
                  <a:lnTo>
                    <a:pt x="344" y="382"/>
                  </a:lnTo>
                  <a:lnTo>
                    <a:pt x="340" y="378"/>
                  </a:lnTo>
                  <a:lnTo>
                    <a:pt x="337" y="378"/>
                  </a:lnTo>
                  <a:lnTo>
                    <a:pt x="337" y="373"/>
                  </a:lnTo>
                  <a:lnTo>
                    <a:pt x="333" y="371"/>
                  </a:lnTo>
                  <a:lnTo>
                    <a:pt x="332" y="369"/>
                  </a:lnTo>
                  <a:lnTo>
                    <a:pt x="328" y="365"/>
                  </a:lnTo>
                  <a:lnTo>
                    <a:pt x="326" y="362"/>
                  </a:lnTo>
                  <a:lnTo>
                    <a:pt x="325" y="358"/>
                  </a:lnTo>
                  <a:lnTo>
                    <a:pt x="321" y="356"/>
                  </a:lnTo>
                  <a:lnTo>
                    <a:pt x="319" y="353"/>
                  </a:lnTo>
                  <a:lnTo>
                    <a:pt x="316" y="352"/>
                  </a:lnTo>
                  <a:lnTo>
                    <a:pt x="314" y="347"/>
                  </a:lnTo>
                  <a:lnTo>
                    <a:pt x="311" y="337"/>
                  </a:lnTo>
                  <a:lnTo>
                    <a:pt x="306" y="325"/>
                  </a:lnTo>
                  <a:lnTo>
                    <a:pt x="300" y="312"/>
                  </a:lnTo>
                  <a:lnTo>
                    <a:pt x="293" y="299"/>
                  </a:lnTo>
                  <a:lnTo>
                    <a:pt x="286" y="288"/>
                  </a:lnTo>
                  <a:lnTo>
                    <a:pt x="283" y="284"/>
                  </a:lnTo>
                  <a:lnTo>
                    <a:pt x="280" y="281"/>
                  </a:lnTo>
                  <a:lnTo>
                    <a:pt x="278" y="278"/>
                  </a:lnTo>
                  <a:lnTo>
                    <a:pt x="274" y="277"/>
                  </a:lnTo>
                  <a:lnTo>
                    <a:pt x="274" y="269"/>
                  </a:lnTo>
                  <a:lnTo>
                    <a:pt x="273" y="257"/>
                  </a:lnTo>
                  <a:lnTo>
                    <a:pt x="269" y="243"/>
                  </a:lnTo>
                  <a:lnTo>
                    <a:pt x="266" y="227"/>
                  </a:lnTo>
                  <a:lnTo>
                    <a:pt x="260" y="212"/>
                  </a:lnTo>
                  <a:lnTo>
                    <a:pt x="255" y="198"/>
                  </a:lnTo>
                  <a:lnTo>
                    <a:pt x="252" y="187"/>
                  </a:lnTo>
                  <a:lnTo>
                    <a:pt x="247" y="181"/>
                  </a:lnTo>
                  <a:lnTo>
                    <a:pt x="241" y="181"/>
                  </a:lnTo>
                  <a:lnTo>
                    <a:pt x="238" y="174"/>
                  </a:lnTo>
                  <a:lnTo>
                    <a:pt x="233" y="167"/>
                  </a:lnTo>
                  <a:lnTo>
                    <a:pt x="231" y="161"/>
                  </a:lnTo>
                  <a:lnTo>
                    <a:pt x="229" y="152"/>
                  </a:lnTo>
                  <a:lnTo>
                    <a:pt x="226" y="136"/>
                  </a:lnTo>
                  <a:lnTo>
                    <a:pt x="226" y="117"/>
                  </a:lnTo>
                  <a:lnTo>
                    <a:pt x="226" y="99"/>
                  </a:lnTo>
                  <a:lnTo>
                    <a:pt x="224" y="80"/>
                  </a:lnTo>
                  <a:lnTo>
                    <a:pt x="222" y="64"/>
                  </a:lnTo>
                  <a:lnTo>
                    <a:pt x="217" y="49"/>
                  </a:lnTo>
                  <a:lnTo>
                    <a:pt x="214" y="49"/>
                  </a:lnTo>
                  <a:lnTo>
                    <a:pt x="212" y="46"/>
                  </a:lnTo>
                  <a:lnTo>
                    <a:pt x="208" y="41"/>
                  </a:lnTo>
                  <a:lnTo>
                    <a:pt x="207" y="35"/>
                  </a:lnTo>
                  <a:lnTo>
                    <a:pt x="205" y="28"/>
                  </a:lnTo>
                  <a:lnTo>
                    <a:pt x="203" y="21"/>
                  </a:lnTo>
                  <a:lnTo>
                    <a:pt x="203" y="14"/>
                  </a:lnTo>
                  <a:lnTo>
                    <a:pt x="203" y="9"/>
                  </a:lnTo>
                  <a:lnTo>
                    <a:pt x="205" y="5"/>
                  </a:lnTo>
                  <a:lnTo>
                    <a:pt x="210" y="5"/>
                  </a:lnTo>
                  <a:lnTo>
                    <a:pt x="210" y="0"/>
                  </a:lnTo>
                  <a:lnTo>
                    <a:pt x="217" y="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3" name="Freeform 35">
              <a:extLst>
                <a:ext uri="{FF2B5EF4-FFF2-40B4-BE49-F238E27FC236}">
                  <a16:creationId xmlns:a16="http://schemas.microsoft.com/office/drawing/2014/main" id="{400A52D7-825A-4542-A150-2422B90D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870" y="2697162"/>
              <a:ext cx="377825" cy="481013"/>
            </a:xfrm>
            <a:custGeom>
              <a:avLst/>
              <a:gdLst>
                <a:gd name="T0" fmla="*/ 2147483647 w 476"/>
                <a:gd name="T1" fmla="*/ 2147483647 h 605"/>
                <a:gd name="T2" fmla="*/ 2147483647 w 476"/>
                <a:gd name="T3" fmla="*/ 2147483647 h 605"/>
                <a:gd name="T4" fmla="*/ 2147483647 w 476"/>
                <a:gd name="T5" fmla="*/ 2147483647 h 605"/>
                <a:gd name="T6" fmla="*/ 2147483647 w 476"/>
                <a:gd name="T7" fmla="*/ 2147483647 h 605"/>
                <a:gd name="T8" fmla="*/ 2147483647 w 476"/>
                <a:gd name="T9" fmla="*/ 2147483647 h 605"/>
                <a:gd name="T10" fmla="*/ 2147483647 w 476"/>
                <a:gd name="T11" fmla="*/ 2147483647 h 605"/>
                <a:gd name="T12" fmla="*/ 2147483647 w 476"/>
                <a:gd name="T13" fmla="*/ 2147483647 h 605"/>
                <a:gd name="T14" fmla="*/ 2147483647 w 476"/>
                <a:gd name="T15" fmla="*/ 2147483647 h 605"/>
                <a:gd name="T16" fmla="*/ 2147483647 w 476"/>
                <a:gd name="T17" fmla="*/ 2147483647 h 605"/>
                <a:gd name="T18" fmla="*/ 2147483647 w 476"/>
                <a:gd name="T19" fmla="*/ 2147483647 h 605"/>
                <a:gd name="T20" fmla="*/ 2147483647 w 476"/>
                <a:gd name="T21" fmla="*/ 2147483647 h 605"/>
                <a:gd name="T22" fmla="*/ 2147483647 w 476"/>
                <a:gd name="T23" fmla="*/ 2147483647 h 605"/>
                <a:gd name="T24" fmla="*/ 2147483647 w 476"/>
                <a:gd name="T25" fmla="*/ 2147483647 h 605"/>
                <a:gd name="T26" fmla="*/ 2147483647 w 476"/>
                <a:gd name="T27" fmla="*/ 2147483647 h 605"/>
                <a:gd name="T28" fmla="*/ 2147483647 w 476"/>
                <a:gd name="T29" fmla="*/ 2147483647 h 605"/>
                <a:gd name="T30" fmla="*/ 2147483647 w 476"/>
                <a:gd name="T31" fmla="*/ 2147483647 h 605"/>
                <a:gd name="T32" fmla="*/ 2147483647 w 476"/>
                <a:gd name="T33" fmla="*/ 2147483647 h 605"/>
                <a:gd name="T34" fmla="*/ 2147483647 w 476"/>
                <a:gd name="T35" fmla="*/ 2147483647 h 605"/>
                <a:gd name="T36" fmla="*/ 2147483647 w 476"/>
                <a:gd name="T37" fmla="*/ 2147483647 h 605"/>
                <a:gd name="T38" fmla="*/ 2147483647 w 476"/>
                <a:gd name="T39" fmla="*/ 2147483647 h 605"/>
                <a:gd name="T40" fmla="*/ 2147483647 w 476"/>
                <a:gd name="T41" fmla="*/ 2147483647 h 605"/>
                <a:gd name="T42" fmla="*/ 2147483647 w 476"/>
                <a:gd name="T43" fmla="*/ 2147483647 h 605"/>
                <a:gd name="T44" fmla="*/ 2147483647 w 476"/>
                <a:gd name="T45" fmla="*/ 2147483647 h 605"/>
                <a:gd name="T46" fmla="*/ 2147483647 w 476"/>
                <a:gd name="T47" fmla="*/ 2147483647 h 605"/>
                <a:gd name="T48" fmla="*/ 2147483647 w 476"/>
                <a:gd name="T49" fmla="*/ 2147483647 h 605"/>
                <a:gd name="T50" fmla="*/ 2147483647 w 476"/>
                <a:gd name="T51" fmla="*/ 2147483647 h 605"/>
                <a:gd name="T52" fmla="*/ 2147483647 w 476"/>
                <a:gd name="T53" fmla="*/ 2147483647 h 605"/>
                <a:gd name="T54" fmla="*/ 2147483647 w 476"/>
                <a:gd name="T55" fmla="*/ 2147483647 h 605"/>
                <a:gd name="T56" fmla="*/ 2147483647 w 476"/>
                <a:gd name="T57" fmla="*/ 2147483647 h 605"/>
                <a:gd name="T58" fmla="*/ 2147483647 w 476"/>
                <a:gd name="T59" fmla="*/ 2147483647 h 605"/>
                <a:gd name="T60" fmla="*/ 2147483647 w 476"/>
                <a:gd name="T61" fmla="*/ 2147483647 h 605"/>
                <a:gd name="T62" fmla="*/ 2147483647 w 476"/>
                <a:gd name="T63" fmla="*/ 2147483647 h 605"/>
                <a:gd name="T64" fmla="*/ 2147483647 w 476"/>
                <a:gd name="T65" fmla="*/ 2147483647 h 605"/>
                <a:gd name="T66" fmla="*/ 2147483647 w 476"/>
                <a:gd name="T67" fmla="*/ 2147483647 h 605"/>
                <a:gd name="T68" fmla="*/ 2147483647 w 476"/>
                <a:gd name="T69" fmla="*/ 2147483647 h 605"/>
                <a:gd name="T70" fmla="*/ 2147483647 w 476"/>
                <a:gd name="T71" fmla="*/ 2147483647 h 605"/>
                <a:gd name="T72" fmla="*/ 2147483647 w 476"/>
                <a:gd name="T73" fmla="*/ 2147483647 h 605"/>
                <a:gd name="T74" fmla="*/ 2147483647 w 476"/>
                <a:gd name="T75" fmla="*/ 2147483647 h 605"/>
                <a:gd name="T76" fmla="*/ 2147483647 w 476"/>
                <a:gd name="T77" fmla="*/ 2147483647 h 605"/>
                <a:gd name="T78" fmla="*/ 2147483647 w 476"/>
                <a:gd name="T79" fmla="*/ 2147483647 h 605"/>
                <a:gd name="T80" fmla="*/ 2147483647 w 476"/>
                <a:gd name="T81" fmla="*/ 2147483647 h 605"/>
                <a:gd name="T82" fmla="*/ 2147483647 w 476"/>
                <a:gd name="T83" fmla="*/ 2147483647 h 605"/>
                <a:gd name="T84" fmla="*/ 0 w 476"/>
                <a:gd name="T85" fmla="*/ 2147483647 h 605"/>
                <a:gd name="T86" fmla="*/ 2147483647 w 476"/>
                <a:gd name="T87" fmla="*/ 2147483647 h 605"/>
                <a:gd name="T88" fmla="*/ 2147483647 w 476"/>
                <a:gd name="T89" fmla="*/ 2147483647 h 605"/>
                <a:gd name="T90" fmla="*/ 2147483647 w 476"/>
                <a:gd name="T91" fmla="*/ 2147483647 h 605"/>
                <a:gd name="T92" fmla="*/ 2147483647 w 476"/>
                <a:gd name="T93" fmla="*/ 2147483647 h 605"/>
                <a:gd name="T94" fmla="*/ 2147483647 w 476"/>
                <a:gd name="T95" fmla="*/ 2147483647 h 605"/>
                <a:gd name="T96" fmla="*/ 2147483647 w 476"/>
                <a:gd name="T97" fmla="*/ 2147483647 h 605"/>
                <a:gd name="T98" fmla="*/ 2147483647 w 476"/>
                <a:gd name="T99" fmla="*/ 2147483647 h 605"/>
                <a:gd name="T100" fmla="*/ 2147483647 w 476"/>
                <a:gd name="T101" fmla="*/ 2147483647 h 605"/>
                <a:gd name="T102" fmla="*/ 2147483647 w 476"/>
                <a:gd name="T103" fmla="*/ 2147483647 h 605"/>
                <a:gd name="T104" fmla="*/ 2147483647 w 476"/>
                <a:gd name="T105" fmla="*/ 2147483647 h 605"/>
                <a:gd name="T106" fmla="*/ 2147483647 w 476"/>
                <a:gd name="T107" fmla="*/ 2147483647 h 605"/>
                <a:gd name="T108" fmla="*/ 2147483647 w 476"/>
                <a:gd name="T109" fmla="*/ 2147483647 h 605"/>
                <a:gd name="T110" fmla="*/ 2147483647 w 476"/>
                <a:gd name="T111" fmla="*/ 2147483647 h 605"/>
                <a:gd name="T112" fmla="*/ 2147483647 w 476"/>
                <a:gd name="T113" fmla="*/ 2147483647 h 605"/>
                <a:gd name="T114" fmla="*/ 2147483647 w 476"/>
                <a:gd name="T115" fmla="*/ 2147483647 h 605"/>
                <a:gd name="T116" fmla="*/ 2147483647 w 476"/>
                <a:gd name="T117" fmla="*/ 2147483647 h 605"/>
                <a:gd name="T118" fmla="*/ 2147483647 w 476"/>
                <a:gd name="T119" fmla="*/ 2147483647 h 605"/>
                <a:gd name="T120" fmla="*/ 2147483647 w 476"/>
                <a:gd name="T121" fmla="*/ 2147483647 h 60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76" h="605">
                  <a:moveTo>
                    <a:pt x="217" y="5"/>
                  </a:moveTo>
                  <a:lnTo>
                    <a:pt x="229" y="9"/>
                  </a:lnTo>
                  <a:lnTo>
                    <a:pt x="240" y="11"/>
                  </a:lnTo>
                  <a:lnTo>
                    <a:pt x="248" y="11"/>
                  </a:lnTo>
                  <a:lnTo>
                    <a:pt x="259" y="11"/>
                  </a:lnTo>
                  <a:lnTo>
                    <a:pt x="267" y="9"/>
                  </a:lnTo>
                  <a:lnTo>
                    <a:pt x="276" y="6"/>
                  </a:lnTo>
                  <a:lnTo>
                    <a:pt x="285" y="3"/>
                  </a:lnTo>
                  <a:lnTo>
                    <a:pt x="295" y="0"/>
                  </a:lnTo>
                  <a:lnTo>
                    <a:pt x="295" y="1"/>
                  </a:lnTo>
                  <a:lnTo>
                    <a:pt x="295" y="3"/>
                  </a:lnTo>
                  <a:lnTo>
                    <a:pt x="293" y="4"/>
                  </a:lnTo>
                  <a:lnTo>
                    <a:pt x="293" y="6"/>
                  </a:lnTo>
                  <a:lnTo>
                    <a:pt x="293" y="9"/>
                  </a:lnTo>
                  <a:lnTo>
                    <a:pt x="292" y="10"/>
                  </a:lnTo>
                  <a:lnTo>
                    <a:pt x="292" y="12"/>
                  </a:lnTo>
                  <a:lnTo>
                    <a:pt x="292" y="13"/>
                  </a:lnTo>
                  <a:lnTo>
                    <a:pt x="286" y="13"/>
                  </a:lnTo>
                  <a:lnTo>
                    <a:pt x="286" y="21"/>
                  </a:lnTo>
                  <a:lnTo>
                    <a:pt x="285" y="22"/>
                  </a:lnTo>
                  <a:lnTo>
                    <a:pt x="283" y="24"/>
                  </a:lnTo>
                  <a:lnTo>
                    <a:pt x="281" y="26"/>
                  </a:lnTo>
                  <a:lnTo>
                    <a:pt x="278" y="28"/>
                  </a:lnTo>
                  <a:lnTo>
                    <a:pt x="276" y="30"/>
                  </a:lnTo>
                  <a:lnTo>
                    <a:pt x="273" y="31"/>
                  </a:lnTo>
                  <a:lnTo>
                    <a:pt x="269" y="33"/>
                  </a:lnTo>
                  <a:lnTo>
                    <a:pt x="267" y="34"/>
                  </a:lnTo>
                  <a:lnTo>
                    <a:pt x="267" y="35"/>
                  </a:lnTo>
                  <a:lnTo>
                    <a:pt x="266" y="36"/>
                  </a:lnTo>
                  <a:lnTo>
                    <a:pt x="266" y="37"/>
                  </a:lnTo>
                  <a:lnTo>
                    <a:pt x="264" y="39"/>
                  </a:lnTo>
                  <a:lnTo>
                    <a:pt x="264" y="40"/>
                  </a:lnTo>
                  <a:lnTo>
                    <a:pt x="264" y="41"/>
                  </a:lnTo>
                  <a:lnTo>
                    <a:pt x="262" y="42"/>
                  </a:lnTo>
                  <a:lnTo>
                    <a:pt x="262" y="43"/>
                  </a:lnTo>
                  <a:lnTo>
                    <a:pt x="260" y="45"/>
                  </a:lnTo>
                  <a:lnTo>
                    <a:pt x="257" y="46"/>
                  </a:lnTo>
                  <a:lnTo>
                    <a:pt x="255" y="47"/>
                  </a:lnTo>
                  <a:lnTo>
                    <a:pt x="253" y="50"/>
                  </a:lnTo>
                  <a:lnTo>
                    <a:pt x="250" y="57"/>
                  </a:lnTo>
                  <a:lnTo>
                    <a:pt x="248" y="65"/>
                  </a:lnTo>
                  <a:lnTo>
                    <a:pt x="248" y="87"/>
                  </a:lnTo>
                  <a:lnTo>
                    <a:pt x="250" y="112"/>
                  </a:lnTo>
                  <a:lnTo>
                    <a:pt x="257" y="137"/>
                  </a:lnTo>
                  <a:lnTo>
                    <a:pt x="264" y="159"/>
                  </a:lnTo>
                  <a:lnTo>
                    <a:pt x="267" y="167"/>
                  </a:lnTo>
                  <a:lnTo>
                    <a:pt x="271" y="174"/>
                  </a:lnTo>
                  <a:lnTo>
                    <a:pt x="274" y="178"/>
                  </a:lnTo>
                  <a:lnTo>
                    <a:pt x="280" y="181"/>
                  </a:lnTo>
                  <a:lnTo>
                    <a:pt x="280" y="183"/>
                  </a:lnTo>
                  <a:lnTo>
                    <a:pt x="280" y="185"/>
                  </a:lnTo>
                  <a:lnTo>
                    <a:pt x="283" y="188"/>
                  </a:lnTo>
                  <a:lnTo>
                    <a:pt x="288" y="191"/>
                  </a:lnTo>
                  <a:lnTo>
                    <a:pt x="293" y="196"/>
                  </a:lnTo>
                  <a:lnTo>
                    <a:pt x="297" y="199"/>
                  </a:lnTo>
                  <a:lnTo>
                    <a:pt x="302" y="202"/>
                  </a:lnTo>
                  <a:lnTo>
                    <a:pt x="307" y="204"/>
                  </a:lnTo>
                  <a:lnTo>
                    <a:pt x="311" y="207"/>
                  </a:lnTo>
                  <a:lnTo>
                    <a:pt x="316" y="209"/>
                  </a:lnTo>
                  <a:lnTo>
                    <a:pt x="316" y="214"/>
                  </a:lnTo>
                  <a:lnTo>
                    <a:pt x="318" y="223"/>
                  </a:lnTo>
                  <a:lnTo>
                    <a:pt x="319" y="235"/>
                  </a:lnTo>
                  <a:lnTo>
                    <a:pt x="321" y="249"/>
                  </a:lnTo>
                  <a:lnTo>
                    <a:pt x="323" y="261"/>
                  </a:lnTo>
                  <a:lnTo>
                    <a:pt x="325" y="272"/>
                  </a:lnTo>
                  <a:lnTo>
                    <a:pt x="326" y="279"/>
                  </a:lnTo>
                  <a:lnTo>
                    <a:pt x="328" y="283"/>
                  </a:lnTo>
                  <a:lnTo>
                    <a:pt x="328" y="288"/>
                  </a:lnTo>
                  <a:lnTo>
                    <a:pt x="332" y="293"/>
                  </a:lnTo>
                  <a:lnTo>
                    <a:pt x="333" y="297"/>
                  </a:lnTo>
                  <a:lnTo>
                    <a:pt x="337" y="302"/>
                  </a:lnTo>
                  <a:lnTo>
                    <a:pt x="340" y="307"/>
                  </a:lnTo>
                  <a:lnTo>
                    <a:pt x="342" y="312"/>
                  </a:lnTo>
                  <a:lnTo>
                    <a:pt x="344" y="316"/>
                  </a:lnTo>
                  <a:lnTo>
                    <a:pt x="345" y="322"/>
                  </a:lnTo>
                  <a:lnTo>
                    <a:pt x="347" y="323"/>
                  </a:lnTo>
                  <a:lnTo>
                    <a:pt x="351" y="327"/>
                  </a:lnTo>
                  <a:lnTo>
                    <a:pt x="356" y="333"/>
                  </a:lnTo>
                  <a:lnTo>
                    <a:pt x="361" y="340"/>
                  </a:lnTo>
                  <a:lnTo>
                    <a:pt x="365" y="347"/>
                  </a:lnTo>
                  <a:lnTo>
                    <a:pt x="370" y="355"/>
                  </a:lnTo>
                  <a:lnTo>
                    <a:pt x="372" y="359"/>
                  </a:lnTo>
                  <a:lnTo>
                    <a:pt x="373" y="362"/>
                  </a:lnTo>
                  <a:lnTo>
                    <a:pt x="378" y="365"/>
                  </a:lnTo>
                  <a:lnTo>
                    <a:pt x="385" y="370"/>
                  </a:lnTo>
                  <a:lnTo>
                    <a:pt x="394" y="377"/>
                  </a:lnTo>
                  <a:lnTo>
                    <a:pt x="403" y="385"/>
                  </a:lnTo>
                  <a:lnTo>
                    <a:pt x="413" y="394"/>
                  </a:lnTo>
                  <a:lnTo>
                    <a:pt x="424" y="402"/>
                  </a:lnTo>
                  <a:lnTo>
                    <a:pt x="434" y="409"/>
                  </a:lnTo>
                  <a:lnTo>
                    <a:pt x="443" y="414"/>
                  </a:lnTo>
                  <a:lnTo>
                    <a:pt x="443" y="417"/>
                  </a:lnTo>
                  <a:lnTo>
                    <a:pt x="467" y="417"/>
                  </a:lnTo>
                  <a:lnTo>
                    <a:pt x="469" y="418"/>
                  </a:lnTo>
                  <a:lnTo>
                    <a:pt x="469" y="420"/>
                  </a:lnTo>
                  <a:lnTo>
                    <a:pt x="470" y="421"/>
                  </a:lnTo>
                  <a:lnTo>
                    <a:pt x="472" y="423"/>
                  </a:lnTo>
                  <a:lnTo>
                    <a:pt x="474" y="425"/>
                  </a:lnTo>
                  <a:lnTo>
                    <a:pt x="474" y="426"/>
                  </a:lnTo>
                  <a:lnTo>
                    <a:pt x="476" y="429"/>
                  </a:lnTo>
                  <a:lnTo>
                    <a:pt x="476" y="430"/>
                  </a:lnTo>
                  <a:lnTo>
                    <a:pt x="472" y="432"/>
                  </a:lnTo>
                  <a:lnTo>
                    <a:pt x="467" y="435"/>
                  </a:lnTo>
                  <a:lnTo>
                    <a:pt x="465" y="435"/>
                  </a:lnTo>
                  <a:lnTo>
                    <a:pt x="463" y="435"/>
                  </a:lnTo>
                  <a:lnTo>
                    <a:pt x="462" y="435"/>
                  </a:lnTo>
                  <a:lnTo>
                    <a:pt x="460" y="436"/>
                  </a:lnTo>
                  <a:lnTo>
                    <a:pt x="460" y="437"/>
                  </a:lnTo>
                  <a:lnTo>
                    <a:pt x="453" y="437"/>
                  </a:lnTo>
                  <a:lnTo>
                    <a:pt x="446" y="438"/>
                  </a:lnTo>
                  <a:lnTo>
                    <a:pt x="439" y="439"/>
                  </a:lnTo>
                  <a:lnTo>
                    <a:pt x="431" y="442"/>
                  </a:lnTo>
                  <a:lnTo>
                    <a:pt x="424" y="443"/>
                  </a:lnTo>
                  <a:lnTo>
                    <a:pt x="415" y="444"/>
                  </a:lnTo>
                  <a:lnTo>
                    <a:pt x="408" y="445"/>
                  </a:lnTo>
                  <a:lnTo>
                    <a:pt x="403" y="445"/>
                  </a:lnTo>
                  <a:lnTo>
                    <a:pt x="389" y="452"/>
                  </a:lnTo>
                  <a:lnTo>
                    <a:pt x="389" y="479"/>
                  </a:lnTo>
                  <a:lnTo>
                    <a:pt x="382" y="484"/>
                  </a:lnTo>
                  <a:lnTo>
                    <a:pt x="363" y="483"/>
                  </a:lnTo>
                  <a:lnTo>
                    <a:pt x="344" y="481"/>
                  </a:lnTo>
                  <a:lnTo>
                    <a:pt x="325" y="477"/>
                  </a:lnTo>
                  <a:lnTo>
                    <a:pt x="306" y="473"/>
                  </a:lnTo>
                  <a:lnTo>
                    <a:pt x="286" y="470"/>
                  </a:lnTo>
                  <a:lnTo>
                    <a:pt x="267" y="467"/>
                  </a:lnTo>
                  <a:lnTo>
                    <a:pt x="248" y="463"/>
                  </a:lnTo>
                  <a:lnTo>
                    <a:pt x="229" y="463"/>
                  </a:lnTo>
                  <a:lnTo>
                    <a:pt x="238" y="468"/>
                  </a:lnTo>
                  <a:lnTo>
                    <a:pt x="241" y="469"/>
                  </a:lnTo>
                  <a:lnTo>
                    <a:pt x="245" y="470"/>
                  </a:lnTo>
                  <a:lnTo>
                    <a:pt x="248" y="472"/>
                  </a:lnTo>
                  <a:lnTo>
                    <a:pt x="252" y="474"/>
                  </a:lnTo>
                  <a:lnTo>
                    <a:pt x="255" y="476"/>
                  </a:lnTo>
                  <a:lnTo>
                    <a:pt x="259" y="479"/>
                  </a:lnTo>
                  <a:lnTo>
                    <a:pt x="260" y="481"/>
                  </a:lnTo>
                  <a:lnTo>
                    <a:pt x="262" y="481"/>
                  </a:lnTo>
                  <a:lnTo>
                    <a:pt x="262" y="483"/>
                  </a:lnTo>
                  <a:lnTo>
                    <a:pt x="264" y="485"/>
                  </a:lnTo>
                  <a:lnTo>
                    <a:pt x="264" y="486"/>
                  </a:lnTo>
                  <a:lnTo>
                    <a:pt x="264" y="488"/>
                  </a:lnTo>
                  <a:lnTo>
                    <a:pt x="266" y="491"/>
                  </a:lnTo>
                  <a:lnTo>
                    <a:pt x="266" y="493"/>
                  </a:lnTo>
                  <a:lnTo>
                    <a:pt x="267" y="495"/>
                  </a:lnTo>
                  <a:lnTo>
                    <a:pt x="267" y="496"/>
                  </a:lnTo>
                  <a:lnTo>
                    <a:pt x="253" y="496"/>
                  </a:lnTo>
                  <a:lnTo>
                    <a:pt x="240" y="494"/>
                  </a:lnTo>
                  <a:lnTo>
                    <a:pt x="226" y="492"/>
                  </a:lnTo>
                  <a:lnTo>
                    <a:pt x="214" y="488"/>
                  </a:lnTo>
                  <a:lnTo>
                    <a:pt x="200" y="486"/>
                  </a:lnTo>
                  <a:lnTo>
                    <a:pt x="188" y="484"/>
                  </a:lnTo>
                  <a:lnTo>
                    <a:pt x="174" y="484"/>
                  </a:lnTo>
                  <a:lnTo>
                    <a:pt x="160" y="486"/>
                  </a:lnTo>
                  <a:lnTo>
                    <a:pt x="163" y="486"/>
                  </a:lnTo>
                  <a:lnTo>
                    <a:pt x="165" y="487"/>
                  </a:lnTo>
                  <a:lnTo>
                    <a:pt x="165" y="488"/>
                  </a:lnTo>
                  <a:lnTo>
                    <a:pt x="165" y="489"/>
                  </a:lnTo>
                  <a:lnTo>
                    <a:pt x="165" y="491"/>
                  </a:lnTo>
                  <a:lnTo>
                    <a:pt x="165" y="492"/>
                  </a:lnTo>
                  <a:lnTo>
                    <a:pt x="165" y="493"/>
                  </a:lnTo>
                  <a:lnTo>
                    <a:pt x="165" y="494"/>
                  </a:lnTo>
                  <a:lnTo>
                    <a:pt x="168" y="494"/>
                  </a:lnTo>
                  <a:lnTo>
                    <a:pt x="168" y="495"/>
                  </a:lnTo>
                  <a:lnTo>
                    <a:pt x="168" y="497"/>
                  </a:lnTo>
                  <a:lnTo>
                    <a:pt x="170" y="498"/>
                  </a:lnTo>
                  <a:lnTo>
                    <a:pt x="170" y="500"/>
                  </a:lnTo>
                  <a:lnTo>
                    <a:pt x="172" y="502"/>
                  </a:lnTo>
                  <a:lnTo>
                    <a:pt x="172" y="504"/>
                  </a:lnTo>
                  <a:lnTo>
                    <a:pt x="172" y="506"/>
                  </a:lnTo>
                  <a:lnTo>
                    <a:pt x="172" y="507"/>
                  </a:lnTo>
                  <a:lnTo>
                    <a:pt x="165" y="509"/>
                  </a:lnTo>
                  <a:lnTo>
                    <a:pt x="163" y="510"/>
                  </a:lnTo>
                  <a:lnTo>
                    <a:pt x="163" y="511"/>
                  </a:lnTo>
                  <a:lnTo>
                    <a:pt x="163" y="512"/>
                  </a:lnTo>
                  <a:lnTo>
                    <a:pt x="162" y="513"/>
                  </a:lnTo>
                  <a:lnTo>
                    <a:pt x="162" y="514"/>
                  </a:lnTo>
                  <a:lnTo>
                    <a:pt x="160" y="516"/>
                  </a:lnTo>
                  <a:lnTo>
                    <a:pt x="160" y="517"/>
                  </a:lnTo>
                  <a:lnTo>
                    <a:pt x="155" y="518"/>
                  </a:lnTo>
                  <a:lnTo>
                    <a:pt x="149" y="521"/>
                  </a:lnTo>
                  <a:lnTo>
                    <a:pt x="144" y="524"/>
                  </a:lnTo>
                  <a:lnTo>
                    <a:pt x="139" y="529"/>
                  </a:lnTo>
                  <a:lnTo>
                    <a:pt x="134" y="533"/>
                  </a:lnTo>
                  <a:lnTo>
                    <a:pt x="130" y="536"/>
                  </a:lnTo>
                  <a:lnTo>
                    <a:pt x="127" y="539"/>
                  </a:lnTo>
                  <a:lnTo>
                    <a:pt x="123" y="541"/>
                  </a:lnTo>
                  <a:lnTo>
                    <a:pt x="122" y="545"/>
                  </a:lnTo>
                  <a:lnTo>
                    <a:pt x="120" y="549"/>
                  </a:lnTo>
                  <a:lnTo>
                    <a:pt x="116" y="555"/>
                  </a:lnTo>
                  <a:lnTo>
                    <a:pt x="113" y="559"/>
                  </a:lnTo>
                  <a:lnTo>
                    <a:pt x="109" y="564"/>
                  </a:lnTo>
                  <a:lnTo>
                    <a:pt x="106" y="569"/>
                  </a:lnTo>
                  <a:lnTo>
                    <a:pt x="104" y="574"/>
                  </a:lnTo>
                  <a:lnTo>
                    <a:pt x="103" y="579"/>
                  </a:lnTo>
                  <a:lnTo>
                    <a:pt x="101" y="579"/>
                  </a:lnTo>
                  <a:lnTo>
                    <a:pt x="99" y="580"/>
                  </a:lnTo>
                  <a:lnTo>
                    <a:pt x="96" y="581"/>
                  </a:lnTo>
                  <a:lnTo>
                    <a:pt x="92" y="581"/>
                  </a:lnTo>
                  <a:lnTo>
                    <a:pt x="90" y="582"/>
                  </a:lnTo>
                  <a:lnTo>
                    <a:pt x="89" y="583"/>
                  </a:lnTo>
                  <a:lnTo>
                    <a:pt x="87" y="584"/>
                  </a:lnTo>
                  <a:lnTo>
                    <a:pt x="87" y="586"/>
                  </a:lnTo>
                  <a:lnTo>
                    <a:pt x="78" y="591"/>
                  </a:lnTo>
                  <a:lnTo>
                    <a:pt x="68" y="594"/>
                  </a:lnTo>
                  <a:lnTo>
                    <a:pt x="57" y="596"/>
                  </a:lnTo>
                  <a:lnTo>
                    <a:pt x="47" y="599"/>
                  </a:lnTo>
                  <a:lnTo>
                    <a:pt x="35" y="601"/>
                  </a:lnTo>
                  <a:lnTo>
                    <a:pt x="23" y="603"/>
                  </a:lnTo>
                  <a:lnTo>
                    <a:pt x="11" y="604"/>
                  </a:lnTo>
                  <a:lnTo>
                    <a:pt x="0" y="605"/>
                  </a:lnTo>
                  <a:lnTo>
                    <a:pt x="0" y="598"/>
                  </a:lnTo>
                  <a:lnTo>
                    <a:pt x="2" y="593"/>
                  </a:lnTo>
                  <a:lnTo>
                    <a:pt x="4" y="588"/>
                  </a:lnTo>
                  <a:lnTo>
                    <a:pt x="7" y="583"/>
                  </a:lnTo>
                  <a:lnTo>
                    <a:pt x="9" y="578"/>
                  </a:lnTo>
                  <a:lnTo>
                    <a:pt x="11" y="573"/>
                  </a:lnTo>
                  <a:lnTo>
                    <a:pt x="12" y="568"/>
                  </a:lnTo>
                  <a:lnTo>
                    <a:pt x="12" y="563"/>
                  </a:lnTo>
                  <a:lnTo>
                    <a:pt x="14" y="562"/>
                  </a:lnTo>
                  <a:lnTo>
                    <a:pt x="16" y="560"/>
                  </a:lnTo>
                  <a:lnTo>
                    <a:pt x="17" y="559"/>
                  </a:lnTo>
                  <a:lnTo>
                    <a:pt x="19" y="557"/>
                  </a:lnTo>
                  <a:lnTo>
                    <a:pt x="21" y="555"/>
                  </a:lnTo>
                  <a:lnTo>
                    <a:pt x="21" y="554"/>
                  </a:lnTo>
                  <a:lnTo>
                    <a:pt x="23" y="551"/>
                  </a:lnTo>
                  <a:lnTo>
                    <a:pt x="24" y="550"/>
                  </a:lnTo>
                  <a:lnTo>
                    <a:pt x="26" y="532"/>
                  </a:lnTo>
                  <a:lnTo>
                    <a:pt x="30" y="512"/>
                  </a:lnTo>
                  <a:lnTo>
                    <a:pt x="35" y="493"/>
                  </a:lnTo>
                  <a:lnTo>
                    <a:pt x="42" y="473"/>
                  </a:lnTo>
                  <a:lnTo>
                    <a:pt x="47" y="455"/>
                  </a:lnTo>
                  <a:lnTo>
                    <a:pt x="52" y="435"/>
                  </a:lnTo>
                  <a:lnTo>
                    <a:pt x="56" y="417"/>
                  </a:lnTo>
                  <a:lnTo>
                    <a:pt x="57" y="399"/>
                  </a:lnTo>
                  <a:lnTo>
                    <a:pt x="94" y="399"/>
                  </a:lnTo>
                  <a:lnTo>
                    <a:pt x="130" y="401"/>
                  </a:lnTo>
                  <a:lnTo>
                    <a:pt x="167" y="403"/>
                  </a:lnTo>
                  <a:lnTo>
                    <a:pt x="205" y="407"/>
                  </a:lnTo>
                  <a:lnTo>
                    <a:pt x="243" y="409"/>
                  </a:lnTo>
                  <a:lnTo>
                    <a:pt x="280" y="411"/>
                  </a:lnTo>
                  <a:lnTo>
                    <a:pt x="318" y="413"/>
                  </a:lnTo>
                  <a:lnTo>
                    <a:pt x="352" y="414"/>
                  </a:lnTo>
                  <a:lnTo>
                    <a:pt x="352" y="410"/>
                  </a:lnTo>
                  <a:lnTo>
                    <a:pt x="352" y="406"/>
                  </a:lnTo>
                  <a:lnTo>
                    <a:pt x="351" y="400"/>
                  </a:lnTo>
                  <a:lnTo>
                    <a:pt x="349" y="395"/>
                  </a:lnTo>
                  <a:lnTo>
                    <a:pt x="347" y="390"/>
                  </a:lnTo>
                  <a:lnTo>
                    <a:pt x="345" y="385"/>
                  </a:lnTo>
                  <a:lnTo>
                    <a:pt x="344" y="382"/>
                  </a:lnTo>
                  <a:lnTo>
                    <a:pt x="340" y="378"/>
                  </a:lnTo>
                  <a:lnTo>
                    <a:pt x="337" y="378"/>
                  </a:lnTo>
                  <a:lnTo>
                    <a:pt x="337" y="373"/>
                  </a:lnTo>
                  <a:lnTo>
                    <a:pt x="333" y="371"/>
                  </a:lnTo>
                  <a:lnTo>
                    <a:pt x="332" y="369"/>
                  </a:lnTo>
                  <a:lnTo>
                    <a:pt x="328" y="365"/>
                  </a:lnTo>
                  <a:lnTo>
                    <a:pt x="326" y="362"/>
                  </a:lnTo>
                  <a:lnTo>
                    <a:pt x="325" y="358"/>
                  </a:lnTo>
                  <a:lnTo>
                    <a:pt x="321" y="356"/>
                  </a:lnTo>
                  <a:lnTo>
                    <a:pt x="319" y="353"/>
                  </a:lnTo>
                  <a:lnTo>
                    <a:pt x="316" y="352"/>
                  </a:lnTo>
                  <a:lnTo>
                    <a:pt x="314" y="347"/>
                  </a:lnTo>
                  <a:lnTo>
                    <a:pt x="311" y="337"/>
                  </a:lnTo>
                  <a:lnTo>
                    <a:pt x="306" y="325"/>
                  </a:lnTo>
                  <a:lnTo>
                    <a:pt x="300" y="312"/>
                  </a:lnTo>
                  <a:lnTo>
                    <a:pt x="293" y="299"/>
                  </a:lnTo>
                  <a:lnTo>
                    <a:pt x="286" y="288"/>
                  </a:lnTo>
                  <a:lnTo>
                    <a:pt x="283" y="284"/>
                  </a:lnTo>
                  <a:lnTo>
                    <a:pt x="280" y="281"/>
                  </a:lnTo>
                  <a:lnTo>
                    <a:pt x="278" y="278"/>
                  </a:lnTo>
                  <a:lnTo>
                    <a:pt x="274" y="277"/>
                  </a:lnTo>
                  <a:lnTo>
                    <a:pt x="274" y="269"/>
                  </a:lnTo>
                  <a:lnTo>
                    <a:pt x="273" y="257"/>
                  </a:lnTo>
                  <a:lnTo>
                    <a:pt x="269" y="243"/>
                  </a:lnTo>
                  <a:lnTo>
                    <a:pt x="266" y="227"/>
                  </a:lnTo>
                  <a:lnTo>
                    <a:pt x="260" y="212"/>
                  </a:lnTo>
                  <a:lnTo>
                    <a:pt x="255" y="198"/>
                  </a:lnTo>
                  <a:lnTo>
                    <a:pt x="252" y="187"/>
                  </a:lnTo>
                  <a:lnTo>
                    <a:pt x="247" y="181"/>
                  </a:lnTo>
                  <a:lnTo>
                    <a:pt x="241" y="181"/>
                  </a:lnTo>
                  <a:lnTo>
                    <a:pt x="238" y="174"/>
                  </a:lnTo>
                  <a:lnTo>
                    <a:pt x="233" y="167"/>
                  </a:lnTo>
                  <a:lnTo>
                    <a:pt x="231" y="161"/>
                  </a:lnTo>
                  <a:lnTo>
                    <a:pt x="229" y="152"/>
                  </a:lnTo>
                  <a:lnTo>
                    <a:pt x="226" y="136"/>
                  </a:lnTo>
                  <a:lnTo>
                    <a:pt x="226" y="117"/>
                  </a:lnTo>
                  <a:lnTo>
                    <a:pt x="226" y="99"/>
                  </a:lnTo>
                  <a:lnTo>
                    <a:pt x="224" y="80"/>
                  </a:lnTo>
                  <a:lnTo>
                    <a:pt x="222" y="64"/>
                  </a:lnTo>
                  <a:lnTo>
                    <a:pt x="217" y="49"/>
                  </a:lnTo>
                  <a:lnTo>
                    <a:pt x="214" y="49"/>
                  </a:lnTo>
                  <a:lnTo>
                    <a:pt x="212" y="46"/>
                  </a:lnTo>
                  <a:lnTo>
                    <a:pt x="208" y="41"/>
                  </a:lnTo>
                  <a:lnTo>
                    <a:pt x="207" y="35"/>
                  </a:lnTo>
                  <a:lnTo>
                    <a:pt x="205" y="28"/>
                  </a:lnTo>
                  <a:lnTo>
                    <a:pt x="203" y="21"/>
                  </a:lnTo>
                  <a:lnTo>
                    <a:pt x="203" y="14"/>
                  </a:lnTo>
                  <a:lnTo>
                    <a:pt x="203" y="9"/>
                  </a:lnTo>
                  <a:lnTo>
                    <a:pt x="205" y="5"/>
                  </a:lnTo>
                  <a:lnTo>
                    <a:pt x="210" y="5"/>
                  </a:lnTo>
                  <a:lnTo>
                    <a:pt x="210" y="0"/>
                  </a:lnTo>
                  <a:lnTo>
                    <a:pt x="217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4" name="Freeform 36">
              <a:extLst>
                <a:ext uri="{FF2B5EF4-FFF2-40B4-BE49-F238E27FC236}">
                  <a16:creationId xmlns:a16="http://schemas.microsoft.com/office/drawing/2014/main" id="{84E80744-EBC5-AC44-ADDC-69B826923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4320" y="2697162"/>
              <a:ext cx="269875" cy="334963"/>
            </a:xfrm>
            <a:custGeom>
              <a:avLst/>
              <a:gdLst>
                <a:gd name="T0" fmla="*/ 0 w 340"/>
                <a:gd name="T1" fmla="*/ 2147483647 h 422"/>
                <a:gd name="T2" fmla="*/ 2147483647 w 340"/>
                <a:gd name="T3" fmla="*/ 2147483647 h 422"/>
                <a:gd name="T4" fmla="*/ 2147483647 w 340"/>
                <a:gd name="T5" fmla="*/ 2147483647 h 422"/>
                <a:gd name="T6" fmla="*/ 2147483647 w 340"/>
                <a:gd name="T7" fmla="*/ 2147483647 h 422"/>
                <a:gd name="T8" fmla="*/ 2147483647 w 340"/>
                <a:gd name="T9" fmla="*/ 2147483647 h 422"/>
                <a:gd name="T10" fmla="*/ 2147483647 w 340"/>
                <a:gd name="T11" fmla="*/ 2147483647 h 422"/>
                <a:gd name="T12" fmla="*/ 2147483647 w 340"/>
                <a:gd name="T13" fmla="*/ 2147483647 h 422"/>
                <a:gd name="T14" fmla="*/ 2147483647 w 340"/>
                <a:gd name="T15" fmla="*/ 2147483647 h 422"/>
                <a:gd name="T16" fmla="*/ 2147483647 w 340"/>
                <a:gd name="T17" fmla="*/ 2147483647 h 422"/>
                <a:gd name="T18" fmla="*/ 2147483647 w 340"/>
                <a:gd name="T19" fmla="*/ 2147483647 h 422"/>
                <a:gd name="T20" fmla="*/ 2147483647 w 340"/>
                <a:gd name="T21" fmla="*/ 2147483647 h 422"/>
                <a:gd name="T22" fmla="*/ 2147483647 w 340"/>
                <a:gd name="T23" fmla="*/ 2147483647 h 422"/>
                <a:gd name="T24" fmla="*/ 2147483647 w 340"/>
                <a:gd name="T25" fmla="*/ 2147483647 h 422"/>
                <a:gd name="T26" fmla="*/ 2147483647 w 340"/>
                <a:gd name="T27" fmla="*/ 2147483647 h 422"/>
                <a:gd name="T28" fmla="*/ 2147483647 w 340"/>
                <a:gd name="T29" fmla="*/ 2147483647 h 422"/>
                <a:gd name="T30" fmla="*/ 2147483647 w 340"/>
                <a:gd name="T31" fmla="*/ 2147483647 h 422"/>
                <a:gd name="T32" fmla="*/ 2147483647 w 340"/>
                <a:gd name="T33" fmla="*/ 2147483647 h 422"/>
                <a:gd name="T34" fmla="*/ 2147483647 w 340"/>
                <a:gd name="T35" fmla="*/ 2147483647 h 422"/>
                <a:gd name="T36" fmla="*/ 2147483647 w 340"/>
                <a:gd name="T37" fmla="*/ 2147483647 h 422"/>
                <a:gd name="T38" fmla="*/ 2147483647 w 340"/>
                <a:gd name="T39" fmla="*/ 2147483647 h 422"/>
                <a:gd name="T40" fmla="*/ 2147483647 w 340"/>
                <a:gd name="T41" fmla="*/ 2147483647 h 422"/>
                <a:gd name="T42" fmla="*/ 2147483647 w 340"/>
                <a:gd name="T43" fmla="*/ 2147483647 h 422"/>
                <a:gd name="T44" fmla="*/ 2147483647 w 340"/>
                <a:gd name="T45" fmla="*/ 2147483647 h 422"/>
                <a:gd name="T46" fmla="*/ 2147483647 w 340"/>
                <a:gd name="T47" fmla="*/ 2147483647 h 422"/>
                <a:gd name="T48" fmla="*/ 2147483647 w 340"/>
                <a:gd name="T49" fmla="*/ 2147483647 h 422"/>
                <a:gd name="T50" fmla="*/ 2147483647 w 340"/>
                <a:gd name="T51" fmla="*/ 2147483647 h 422"/>
                <a:gd name="T52" fmla="*/ 2147483647 w 340"/>
                <a:gd name="T53" fmla="*/ 2147483647 h 422"/>
                <a:gd name="T54" fmla="*/ 2147483647 w 340"/>
                <a:gd name="T55" fmla="*/ 2147483647 h 422"/>
                <a:gd name="T56" fmla="*/ 2147483647 w 340"/>
                <a:gd name="T57" fmla="*/ 2147483647 h 422"/>
                <a:gd name="T58" fmla="*/ 2147483647 w 340"/>
                <a:gd name="T59" fmla="*/ 2147483647 h 422"/>
                <a:gd name="T60" fmla="*/ 2147483647 w 340"/>
                <a:gd name="T61" fmla="*/ 2147483647 h 422"/>
                <a:gd name="T62" fmla="*/ 2147483647 w 340"/>
                <a:gd name="T63" fmla="*/ 2147483647 h 422"/>
                <a:gd name="T64" fmla="*/ 2147483647 w 340"/>
                <a:gd name="T65" fmla="*/ 2147483647 h 422"/>
                <a:gd name="T66" fmla="*/ 2147483647 w 340"/>
                <a:gd name="T67" fmla="*/ 2147483647 h 422"/>
                <a:gd name="T68" fmla="*/ 2147483647 w 340"/>
                <a:gd name="T69" fmla="*/ 2147483647 h 422"/>
                <a:gd name="T70" fmla="*/ 2147483647 w 340"/>
                <a:gd name="T71" fmla="*/ 2147483647 h 422"/>
                <a:gd name="T72" fmla="*/ 2147483647 w 340"/>
                <a:gd name="T73" fmla="*/ 2147483647 h 422"/>
                <a:gd name="T74" fmla="*/ 2147483647 w 340"/>
                <a:gd name="T75" fmla="*/ 2147483647 h 422"/>
                <a:gd name="T76" fmla="*/ 2147483647 w 340"/>
                <a:gd name="T77" fmla="*/ 2147483647 h 422"/>
                <a:gd name="T78" fmla="*/ 2147483647 w 340"/>
                <a:gd name="T79" fmla="*/ 2147483647 h 422"/>
                <a:gd name="T80" fmla="*/ 2147483647 w 340"/>
                <a:gd name="T81" fmla="*/ 2147483647 h 422"/>
                <a:gd name="T82" fmla="*/ 2147483647 w 340"/>
                <a:gd name="T83" fmla="*/ 2147483647 h 422"/>
                <a:gd name="T84" fmla="*/ 2147483647 w 340"/>
                <a:gd name="T85" fmla="*/ 2147483647 h 422"/>
                <a:gd name="T86" fmla="*/ 2147483647 w 340"/>
                <a:gd name="T87" fmla="*/ 2147483647 h 422"/>
                <a:gd name="T88" fmla="*/ 2147483647 w 340"/>
                <a:gd name="T89" fmla="*/ 2147483647 h 422"/>
                <a:gd name="T90" fmla="*/ 2147483647 w 340"/>
                <a:gd name="T91" fmla="*/ 2147483647 h 422"/>
                <a:gd name="T92" fmla="*/ 2147483647 w 340"/>
                <a:gd name="T93" fmla="*/ 2147483647 h 422"/>
                <a:gd name="T94" fmla="*/ 2147483647 w 340"/>
                <a:gd name="T95" fmla="*/ 2147483647 h 422"/>
                <a:gd name="T96" fmla="*/ 2147483647 w 340"/>
                <a:gd name="T97" fmla="*/ 2147483647 h 422"/>
                <a:gd name="T98" fmla="*/ 2147483647 w 340"/>
                <a:gd name="T99" fmla="*/ 2147483647 h 422"/>
                <a:gd name="T100" fmla="*/ 2147483647 w 340"/>
                <a:gd name="T101" fmla="*/ 2147483647 h 422"/>
                <a:gd name="T102" fmla="*/ 2147483647 w 340"/>
                <a:gd name="T103" fmla="*/ 2147483647 h 422"/>
                <a:gd name="T104" fmla="*/ 2147483647 w 340"/>
                <a:gd name="T105" fmla="*/ 2147483647 h 422"/>
                <a:gd name="T106" fmla="*/ 2147483647 w 340"/>
                <a:gd name="T107" fmla="*/ 2147483647 h 422"/>
                <a:gd name="T108" fmla="*/ 2147483647 w 340"/>
                <a:gd name="T109" fmla="*/ 2147483647 h 422"/>
                <a:gd name="T110" fmla="*/ 2147483647 w 340"/>
                <a:gd name="T111" fmla="*/ 2147483647 h 42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40" h="422">
                  <a:moveTo>
                    <a:pt x="340" y="378"/>
                  </a:moveTo>
                  <a:lnTo>
                    <a:pt x="340" y="422"/>
                  </a:lnTo>
                  <a:lnTo>
                    <a:pt x="0" y="418"/>
                  </a:lnTo>
                  <a:lnTo>
                    <a:pt x="0" y="414"/>
                  </a:lnTo>
                  <a:lnTo>
                    <a:pt x="1" y="412"/>
                  </a:lnTo>
                  <a:lnTo>
                    <a:pt x="1" y="410"/>
                  </a:lnTo>
                  <a:lnTo>
                    <a:pt x="1" y="408"/>
                  </a:lnTo>
                  <a:lnTo>
                    <a:pt x="1" y="406"/>
                  </a:lnTo>
                  <a:lnTo>
                    <a:pt x="1" y="403"/>
                  </a:lnTo>
                  <a:lnTo>
                    <a:pt x="1" y="401"/>
                  </a:lnTo>
                  <a:lnTo>
                    <a:pt x="1" y="399"/>
                  </a:lnTo>
                  <a:lnTo>
                    <a:pt x="38" y="399"/>
                  </a:lnTo>
                  <a:lnTo>
                    <a:pt x="74" y="401"/>
                  </a:lnTo>
                  <a:lnTo>
                    <a:pt x="111" y="403"/>
                  </a:lnTo>
                  <a:lnTo>
                    <a:pt x="149" y="407"/>
                  </a:lnTo>
                  <a:lnTo>
                    <a:pt x="187" y="409"/>
                  </a:lnTo>
                  <a:lnTo>
                    <a:pt x="224" y="411"/>
                  </a:lnTo>
                  <a:lnTo>
                    <a:pt x="262" y="413"/>
                  </a:lnTo>
                  <a:lnTo>
                    <a:pt x="296" y="414"/>
                  </a:lnTo>
                  <a:lnTo>
                    <a:pt x="296" y="410"/>
                  </a:lnTo>
                  <a:lnTo>
                    <a:pt x="296" y="406"/>
                  </a:lnTo>
                  <a:lnTo>
                    <a:pt x="295" y="400"/>
                  </a:lnTo>
                  <a:lnTo>
                    <a:pt x="293" y="395"/>
                  </a:lnTo>
                  <a:lnTo>
                    <a:pt x="291" y="390"/>
                  </a:lnTo>
                  <a:lnTo>
                    <a:pt x="289" y="385"/>
                  </a:lnTo>
                  <a:lnTo>
                    <a:pt x="288" y="382"/>
                  </a:lnTo>
                  <a:lnTo>
                    <a:pt x="284" y="378"/>
                  </a:lnTo>
                  <a:lnTo>
                    <a:pt x="281" y="378"/>
                  </a:lnTo>
                  <a:lnTo>
                    <a:pt x="281" y="373"/>
                  </a:lnTo>
                  <a:lnTo>
                    <a:pt x="277" y="371"/>
                  </a:lnTo>
                  <a:lnTo>
                    <a:pt x="276" y="369"/>
                  </a:lnTo>
                  <a:lnTo>
                    <a:pt x="272" y="365"/>
                  </a:lnTo>
                  <a:lnTo>
                    <a:pt x="270" y="362"/>
                  </a:lnTo>
                  <a:lnTo>
                    <a:pt x="269" y="358"/>
                  </a:lnTo>
                  <a:lnTo>
                    <a:pt x="265" y="356"/>
                  </a:lnTo>
                  <a:lnTo>
                    <a:pt x="263" y="353"/>
                  </a:lnTo>
                  <a:lnTo>
                    <a:pt x="260" y="352"/>
                  </a:lnTo>
                  <a:lnTo>
                    <a:pt x="258" y="347"/>
                  </a:lnTo>
                  <a:lnTo>
                    <a:pt x="255" y="337"/>
                  </a:lnTo>
                  <a:lnTo>
                    <a:pt x="250" y="325"/>
                  </a:lnTo>
                  <a:lnTo>
                    <a:pt x="244" y="312"/>
                  </a:lnTo>
                  <a:lnTo>
                    <a:pt x="237" y="299"/>
                  </a:lnTo>
                  <a:lnTo>
                    <a:pt x="230" y="288"/>
                  </a:lnTo>
                  <a:lnTo>
                    <a:pt x="227" y="284"/>
                  </a:lnTo>
                  <a:lnTo>
                    <a:pt x="224" y="281"/>
                  </a:lnTo>
                  <a:lnTo>
                    <a:pt x="222" y="278"/>
                  </a:lnTo>
                  <a:lnTo>
                    <a:pt x="218" y="277"/>
                  </a:lnTo>
                  <a:lnTo>
                    <a:pt x="218" y="269"/>
                  </a:lnTo>
                  <a:lnTo>
                    <a:pt x="217" y="257"/>
                  </a:lnTo>
                  <a:lnTo>
                    <a:pt x="213" y="243"/>
                  </a:lnTo>
                  <a:lnTo>
                    <a:pt x="210" y="227"/>
                  </a:lnTo>
                  <a:lnTo>
                    <a:pt x="204" y="212"/>
                  </a:lnTo>
                  <a:lnTo>
                    <a:pt x="199" y="198"/>
                  </a:lnTo>
                  <a:lnTo>
                    <a:pt x="196" y="187"/>
                  </a:lnTo>
                  <a:lnTo>
                    <a:pt x="191" y="181"/>
                  </a:lnTo>
                  <a:lnTo>
                    <a:pt x="185" y="181"/>
                  </a:lnTo>
                  <a:lnTo>
                    <a:pt x="182" y="174"/>
                  </a:lnTo>
                  <a:lnTo>
                    <a:pt x="177" y="167"/>
                  </a:lnTo>
                  <a:lnTo>
                    <a:pt x="175" y="161"/>
                  </a:lnTo>
                  <a:lnTo>
                    <a:pt x="173" y="152"/>
                  </a:lnTo>
                  <a:lnTo>
                    <a:pt x="170" y="136"/>
                  </a:lnTo>
                  <a:lnTo>
                    <a:pt x="170" y="117"/>
                  </a:lnTo>
                  <a:lnTo>
                    <a:pt x="170" y="99"/>
                  </a:lnTo>
                  <a:lnTo>
                    <a:pt x="168" y="80"/>
                  </a:lnTo>
                  <a:lnTo>
                    <a:pt x="166" y="64"/>
                  </a:lnTo>
                  <a:lnTo>
                    <a:pt x="161" y="49"/>
                  </a:lnTo>
                  <a:lnTo>
                    <a:pt x="158" y="49"/>
                  </a:lnTo>
                  <a:lnTo>
                    <a:pt x="156" y="46"/>
                  </a:lnTo>
                  <a:lnTo>
                    <a:pt x="152" y="41"/>
                  </a:lnTo>
                  <a:lnTo>
                    <a:pt x="151" y="35"/>
                  </a:lnTo>
                  <a:lnTo>
                    <a:pt x="149" y="28"/>
                  </a:lnTo>
                  <a:lnTo>
                    <a:pt x="147" y="21"/>
                  </a:lnTo>
                  <a:lnTo>
                    <a:pt x="147" y="14"/>
                  </a:lnTo>
                  <a:lnTo>
                    <a:pt x="147" y="9"/>
                  </a:lnTo>
                  <a:lnTo>
                    <a:pt x="149" y="5"/>
                  </a:lnTo>
                  <a:lnTo>
                    <a:pt x="154" y="5"/>
                  </a:lnTo>
                  <a:lnTo>
                    <a:pt x="154" y="0"/>
                  </a:lnTo>
                  <a:lnTo>
                    <a:pt x="161" y="5"/>
                  </a:lnTo>
                  <a:lnTo>
                    <a:pt x="173" y="9"/>
                  </a:lnTo>
                  <a:lnTo>
                    <a:pt x="184" y="11"/>
                  </a:lnTo>
                  <a:lnTo>
                    <a:pt x="192" y="11"/>
                  </a:lnTo>
                  <a:lnTo>
                    <a:pt x="203" y="11"/>
                  </a:lnTo>
                  <a:lnTo>
                    <a:pt x="211" y="9"/>
                  </a:lnTo>
                  <a:lnTo>
                    <a:pt x="220" y="6"/>
                  </a:lnTo>
                  <a:lnTo>
                    <a:pt x="229" y="3"/>
                  </a:lnTo>
                  <a:lnTo>
                    <a:pt x="239" y="0"/>
                  </a:lnTo>
                  <a:lnTo>
                    <a:pt x="239" y="1"/>
                  </a:lnTo>
                  <a:lnTo>
                    <a:pt x="239" y="3"/>
                  </a:lnTo>
                  <a:lnTo>
                    <a:pt x="237" y="4"/>
                  </a:lnTo>
                  <a:lnTo>
                    <a:pt x="237" y="6"/>
                  </a:lnTo>
                  <a:lnTo>
                    <a:pt x="237" y="9"/>
                  </a:lnTo>
                  <a:lnTo>
                    <a:pt x="236" y="10"/>
                  </a:lnTo>
                  <a:lnTo>
                    <a:pt x="236" y="12"/>
                  </a:lnTo>
                  <a:lnTo>
                    <a:pt x="236" y="13"/>
                  </a:lnTo>
                  <a:lnTo>
                    <a:pt x="230" y="13"/>
                  </a:lnTo>
                  <a:lnTo>
                    <a:pt x="230" y="21"/>
                  </a:lnTo>
                  <a:lnTo>
                    <a:pt x="229" y="22"/>
                  </a:lnTo>
                  <a:lnTo>
                    <a:pt x="227" y="24"/>
                  </a:lnTo>
                  <a:lnTo>
                    <a:pt x="225" y="26"/>
                  </a:lnTo>
                  <a:lnTo>
                    <a:pt x="222" y="28"/>
                  </a:lnTo>
                  <a:lnTo>
                    <a:pt x="220" y="30"/>
                  </a:lnTo>
                  <a:lnTo>
                    <a:pt x="217" y="31"/>
                  </a:lnTo>
                  <a:lnTo>
                    <a:pt x="213" y="33"/>
                  </a:lnTo>
                  <a:lnTo>
                    <a:pt x="211" y="34"/>
                  </a:lnTo>
                  <a:lnTo>
                    <a:pt x="211" y="35"/>
                  </a:lnTo>
                  <a:lnTo>
                    <a:pt x="210" y="36"/>
                  </a:lnTo>
                  <a:lnTo>
                    <a:pt x="210" y="37"/>
                  </a:lnTo>
                  <a:lnTo>
                    <a:pt x="208" y="39"/>
                  </a:lnTo>
                  <a:lnTo>
                    <a:pt x="208" y="40"/>
                  </a:lnTo>
                  <a:lnTo>
                    <a:pt x="208" y="41"/>
                  </a:lnTo>
                  <a:lnTo>
                    <a:pt x="206" y="42"/>
                  </a:lnTo>
                  <a:lnTo>
                    <a:pt x="206" y="43"/>
                  </a:lnTo>
                  <a:lnTo>
                    <a:pt x="204" y="45"/>
                  </a:lnTo>
                  <a:lnTo>
                    <a:pt x="201" y="46"/>
                  </a:lnTo>
                  <a:lnTo>
                    <a:pt x="199" y="47"/>
                  </a:lnTo>
                  <a:lnTo>
                    <a:pt x="197" y="50"/>
                  </a:lnTo>
                  <a:lnTo>
                    <a:pt x="194" y="57"/>
                  </a:lnTo>
                  <a:lnTo>
                    <a:pt x="192" y="65"/>
                  </a:lnTo>
                  <a:lnTo>
                    <a:pt x="192" y="87"/>
                  </a:lnTo>
                  <a:lnTo>
                    <a:pt x="194" y="112"/>
                  </a:lnTo>
                  <a:lnTo>
                    <a:pt x="201" y="137"/>
                  </a:lnTo>
                  <a:lnTo>
                    <a:pt x="208" y="159"/>
                  </a:lnTo>
                  <a:lnTo>
                    <a:pt x="211" y="167"/>
                  </a:lnTo>
                  <a:lnTo>
                    <a:pt x="215" y="174"/>
                  </a:lnTo>
                  <a:lnTo>
                    <a:pt x="218" y="178"/>
                  </a:lnTo>
                  <a:lnTo>
                    <a:pt x="224" y="181"/>
                  </a:lnTo>
                  <a:lnTo>
                    <a:pt x="224" y="183"/>
                  </a:lnTo>
                  <a:lnTo>
                    <a:pt x="224" y="185"/>
                  </a:lnTo>
                  <a:lnTo>
                    <a:pt x="227" y="188"/>
                  </a:lnTo>
                  <a:lnTo>
                    <a:pt x="232" y="191"/>
                  </a:lnTo>
                  <a:lnTo>
                    <a:pt x="237" y="196"/>
                  </a:lnTo>
                  <a:lnTo>
                    <a:pt x="241" y="199"/>
                  </a:lnTo>
                  <a:lnTo>
                    <a:pt x="246" y="202"/>
                  </a:lnTo>
                  <a:lnTo>
                    <a:pt x="251" y="204"/>
                  </a:lnTo>
                  <a:lnTo>
                    <a:pt x="255" y="207"/>
                  </a:lnTo>
                  <a:lnTo>
                    <a:pt x="260" y="209"/>
                  </a:lnTo>
                  <a:lnTo>
                    <a:pt x="260" y="214"/>
                  </a:lnTo>
                  <a:lnTo>
                    <a:pt x="262" y="223"/>
                  </a:lnTo>
                  <a:lnTo>
                    <a:pt x="263" y="235"/>
                  </a:lnTo>
                  <a:lnTo>
                    <a:pt x="265" y="249"/>
                  </a:lnTo>
                  <a:lnTo>
                    <a:pt x="267" y="261"/>
                  </a:lnTo>
                  <a:lnTo>
                    <a:pt x="269" y="272"/>
                  </a:lnTo>
                  <a:lnTo>
                    <a:pt x="270" y="279"/>
                  </a:lnTo>
                  <a:lnTo>
                    <a:pt x="272" y="283"/>
                  </a:lnTo>
                  <a:lnTo>
                    <a:pt x="272" y="288"/>
                  </a:lnTo>
                  <a:lnTo>
                    <a:pt x="276" y="293"/>
                  </a:lnTo>
                  <a:lnTo>
                    <a:pt x="277" y="297"/>
                  </a:lnTo>
                  <a:lnTo>
                    <a:pt x="281" y="302"/>
                  </a:lnTo>
                  <a:lnTo>
                    <a:pt x="284" y="307"/>
                  </a:lnTo>
                  <a:lnTo>
                    <a:pt x="286" y="312"/>
                  </a:lnTo>
                  <a:lnTo>
                    <a:pt x="288" y="316"/>
                  </a:lnTo>
                  <a:lnTo>
                    <a:pt x="289" y="322"/>
                  </a:lnTo>
                  <a:lnTo>
                    <a:pt x="291" y="323"/>
                  </a:lnTo>
                  <a:lnTo>
                    <a:pt x="295" y="327"/>
                  </a:lnTo>
                  <a:lnTo>
                    <a:pt x="300" y="333"/>
                  </a:lnTo>
                  <a:lnTo>
                    <a:pt x="305" y="340"/>
                  </a:lnTo>
                  <a:lnTo>
                    <a:pt x="309" y="347"/>
                  </a:lnTo>
                  <a:lnTo>
                    <a:pt x="314" y="355"/>
                  </a:lnTo>
                  <a:lnTo>
                    <a:pt x="316" y="359"/>
                  </a:lnTo>
                  <a:lnTo>
                    <a:pt x="317" y="362"/>
                  </a:lnTo>
                  <a:lnTo>
                    <a:pt x="319" y="363"/>
                  </a:lnTo>
                  <a:lnTo>
                    <a:pt x="321" y="364"/>
                  </a:lnTo>
                  <a:lnTo>
                    <a:pt x="324" y="365"/>
                  </a:lnTo>
                  <a:lnTo>
                    <a:pt x="326" y="368"/>
                  </a:lnTo>
                  <a:lnTo>
                    <a:pt x="329" y="370"/>
                  </a:lnTo>
                  <a:lnTo>
                    <a:pt x="333" y="372"/>
                  </a:lnTo>
                  <a:lnTo>
                    <a:pt x="336" y="375"/>
                  </a:lnTo>
                  <a:lnTo>
                    <a:pt x="340" y="378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5" name="Freeform 37">
              <a:extLst>
                <a:ext uri="{FF2B5EF4-FFF2-40B4-BE49-F238E27FC236}">
                  <a16:creationId xmlns:a16="http://schemas.microsoft.com/office/drawing/2014/main" id="{52F2C669-585C-3449-B3F8-C2167DA3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1795" y="2709862"/>
              <a:ext cx="1588" cy="15875"/>
            </a:xfrm>
            <a:custGeom>
              <a:avLst/>
              <a:gdLst>
                <a:gd name="T0" fmla="*/ 0 w 4"/>
                <a:gd name="T1" fmla="*/ 0 h 22"/>
                <a:gd name="T2" fmla="*/ 0 w 4"/>
                <a:gd name="T3" fmla="*/ 0 h 22"/>
                <a:gd name="T4" fmla="*/ 0 w 4"/>
                <a:gd name="T5" fmla="*/ 0 h 22"/>
                <a:gd name="T6" fmla="*/ 0 w 4"/>
                <a:gd name="T7" fmla="*/ 0 h 22"/>
                <a:gd name="T8" fmla="*/ 2147483647 w 4"/>
                <a:gd name="T9" fmla="*/ 2147483647 h 22"/>
                <a:gd name="T10" fmla="*/ 2147483647 w 4"/>
                <a:gd name="T11" fmla="*/ 2147483647 h 22"/>
                <a:gd name="T12" fmla="*/ 2147483647 w 4"/>
                <a:gd name="T13" fmla="*/ 2147483647 h 22"/>
                <a:gd name="T14" fmla="*/ 2147483647 w 4"/>
                <a:gd name="T15" fmla="*/ 2147483647 h 22"/>
                <a:gd name="T16" fmla="*/ 2147483647 w 4"/>
                <a:gd name="T17" fmla="*/ 2147483647 h 22"/>
                <a:gd name="T18" fmla="*/ 2147483647 w 4"/>
                <a:gd name="T19" fmla="*/ 2147483647 h 22"/>
                <a:gd name="T20" fmla="*/ 2147483647 w 4"/>
                <a:gd name="T21" fmla="*/ 2147483647 h 22"/>
                <a:gd name="T22" fmla="*/ 2147483647 w 4"/>
                <a:gd name="T23" fmla="*/ 2147483647 h 22"/>
                <a:gd name="T24" fmla="*/ 2147483647 w 4"/>
                <a:gd name="T25" fmla="*/ 2147483647 h 22"/>
                <a:gd name="T26" fmla="*/ 2147483647 w 4"/>
                <a:gd name="T27" fmla="*/ 2147483647 h 22"/>
                <a:gd name="T28" fmla="*/ 2147483647 w 4"/>
                <a:gd name="T29" fmla="*/ 2147483647 h 22"/>
                <a:gd name="T30" fmla="*/ 2147483647 w 4"/>
                <a:gd name="T31" fmla="*/ 2147483647 h 22"/>
                <a:gd name="T32" fmla="*/ 2147483647 w 4"/>
                <a:gd name="T33" fmla="*/ 2147483647 h 22"/>
                <a:gd name="T34" fmla="*/ 2147483647 w 4"/>
                <a:gd name="T35" fmla="*/ 2147483647 h 22"/>
                <a:gd name="T36" fmla="*/ 2147483647 w 4"/>
                <a:gd name="T37" fmla="*/ 2147483647 h 22"/>
                <a:gd name="T38" fmla="*/ 2147483647 w 4"/>
                <a:gd name="T39" fmla="*/ 2147483647 h 22"/>
                <a:gd name="T40" fmla="*/ 0 w 4"/>
                <a:gd name="T41" fmla="*/ 2147483647 h 22"/>
                <a:gd name="T42" fmla="*/ 0 w 4"/>
                <a:gd name="T43" fmla="*/ 2147483647 h 22"/>
                <a:gd name="T44" fmla="*/ 0 w 4"/>
                <a:gd name="T45" fmla="*/ 2147483647 h 22"/>
                <a:gd name="T46" fmla="*/ 0 w 4"/>
                <a:gd name="T47" fmla="*/ 2147483647 h 22"/>
                <a:gd name="T48" fmla="*/ 0 w 4"/>
                <a:gd name="T49" fmla="*/ 0 h 2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2" y="13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6" name="Freeform 38">
              <a:extLst>
                <a:ext uri="{FF2B5EF4-FFF2-40B4-BE49-F238E27FC236}">
                  <a16:creationId xmlns:a16="http://schemas.microsoft.com/office/drawing/2014/main" id="{BA9E103E-DCB6-4C48-BDAE-1873CE602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745" y="2697162"/>
              <a:ext cx="361950" cy="479425"/>
            </a:xfrm>
            <a:custGeom>
              <a:avLst/>
              <a:gdLst>
                <a:gd name="T0" fmla="*/ 2147483647 w 455"/>
                <a:gd name="T1" fmla="*/ 2147483647 h 603"/>
                <a:gd name="T2" fmla="*/ 2147483647 w 455"/>
                <a:gd name="T3" fmla="*/ 2147483647 h 603"/>
                <a:gd name="T4" fmla="*/ 2147483647 w 455"/>
                <a:gd name="T5" fmla="*/ 2147483647 h 603"/>
                <a:gd name="T6" fmla="*/ 2147483647 w 455"/>
                <a:gd name="T7" fmla="*/ 2147483647 h 603"/>
                <a:gd name="T8" fmla="*/ 2147483647 w 455"/>
                <a:gd name="T9" fmla="*/ 2147483647 h 603"/>
                <a:gd name="T10" fmla="*/ 2147483647 w 455"/>
                <a:gd name="T11" fmla="*/ 2147483647 h 603"/>
                <a:gd name="T12" fmla="*/ 2147483647 w 455"/>
                <a:gd name="T13" fmla="*/ 2147483647 h 603"/>
                <a:gd name="T14" fmla="*/ 2147483647 w 455"/>
                <a:gd name="T15" fmla="*/ 2147483647 h 603"/>
                <a:gd name="T16" fmla="*/ 2147483647 w 455"/>
                <a:gd name="T17" fmla="*/ 2147483647 h 603"/>
                <a:gd name="T18" fmla="*/ 2147483647 w 455"/>
                <a:gd name="T19" fmla="*/ 2147483647 h 603"/>
                <a:gd name="T20" fmla="*/ 2147483647 w 455"/>
                <a:gd name="T21" fmla="*/ 2147483647 h 603"/>
                <a:gd name="T22" fmla="*/ 2147483647 w 455"/>
                <a:gd name="T23" fmla="*/ 2147483647 h 603"/>
                <a:gd name="T24" fmla="*/ 2147483647 w 455"/>
                <a:gd name="T25" fmla="*/ 2147483647 h 603"/>
                <a:gd name="T26" fmla="*/ 2147483647 w 455"/>
                <a:gd name="T27" fmla="*/ 2147483647 h 603"/>
                <a:gd name="T28" fmla="*/ 2147483647 w 455"/>
                <a:gd name="T29" fmla="*/ 2147483647 h 603"/>
                <a:gd name="T30" fmla="*/ 2147483647 w 455"/>
                <a:gd name="T31" fmla="*/ 2147483647 h 603"/>
                <a:gd name="T32" fmla="*/ 2147483647 w 455"/>
                <a:gd name="T33" fmla="*/ 2147483647 h 603"/>
                <a:gd name="T34" fmla="*/ 2147483647 w 455"/>
                <a:gd name="T35" fmla="*/ 2147483647 h 603"/>
                <a:gd name="T36" fmla="*/ 2147483647 w 455"/>
                <a:gd name="T37" fmla="*/ 2147483647 h 603"/>
                <a:gd name="T38" fmla="*/ 2147483647 w 455"/>
                <a:gd name="T39" fmla="*/ 2147483647 h 603"/>
                <a:gd name="T40" fmla="*/ 2147483647 w 455"/>
                <a:gd name="T41" fmla="*/ 2147483647 h 603"/>
                <a:gd name="T42" fmla="*/ 2147483647 w 455"/>
                <a:gd name="T43" fmla="*/ 2147483647 h 603"/>
                <a:gd name="T44" fmla="*/ 2147483647 w 455"/>
                <a:gd name="T45" fmla="*/ 2147483647 h 603"/>
                <a:gd name="T46" fmla="*/ 2147483647 w 455"/>
                <a:gd name="T47" fmla="*/ 2147483647 h 603"/>
                <a:gd name="T48" fmla="*/ 2147483647 w 455"/>
                <a:gd name="T49" fmla="*/ 2147483647 h 603"/>
                <a:gd name="T50" fmla="*/ 2147483647 w 455"/>
                <a:gd name="T51" fmla="*/ 2147483647 h 603"/>
                <a:gd name="T52" fmla="*/ 2147483647 w 455"/>
                <a:gd name="T53" fmla="*/ 2147483647 h 603"/>
                <a:gd name="T54" fmla="*/ 2147483647 w 455"/>
                <a:gd name="T55" fmla="*/ 2147483647 h 603"/>
                <a:gd name="T56" fmla="*/ 2147483647 w 455"/>
                <a:gd name="T57" fmla="*/ 2147483647 h 603"/>
                <a:gd name="T58" fmla="*/ 2147483647 w 455"/>
                <a:gd name="T59" fmla="*/ 2147483647 h 603"/>
                <a:gd name="T60" fmla="*/ 2147483647 w 455"/>
                <a:gd name="T61" fmla="*/ 2147483647 h 603"/>
                <a:gd name="T62" fmla="*/ 2147483647 w 455"/>
                <a:gd name="T63" fmla="*/ 2147483647 h 603"/>
                <a:gd name="T64" fmla="*/ 2147483647 w 455"/>
                <a:gd name="T65" fmla="*/ 2147483647 h 603"/>
                <a:gd name="T66" fmla="*/ 2147483647 w 455"/>
                <a:gd name="T67" fmla="*/ 2147483647 h 603"/>
                <a:gd name="T68" fmla="*/ 2147483647 w 455"/>
                <a:gd name="T69" fmla="*/ 2147483647 h 603"/>
                <a:gd name="T70" fmla="*/ 2147483647 w 455"/>
                <a:gd name="T71" fmla="*/ 2147483647 h 603"/>
                <a:gd name="T72" fmla="*/ 2147483647 w 455"/>
                <a:gd name="T73" fmla="*/ 2147483647 h 603"/>
                <a:gd name="T74" fmla="*/ 2147483647 w 455"/>
                <a:gd name="T75" fmla="*/ 2147483647 h 603"/>
                <a:gd name="T76" fmla="*/ 2147483647 w 455"/>
                <a:gd name="T77" fmla="*/ 2147483647 h 603"/>
                <a:gd name="T78" fmla="*/ 2147483647 w 455"/>
                <a:gd name="T79" fmla="*/ 2147483647 h 603"/>
                <a:gd name="T80" fmla="*/ 2147483647 w 455"/>
                <a:gd name="T81" fmla="*/ 2147483647 h 603"/>
                <a:gd name="T82" fmla="*/ 2147483647 w 455"/>
                <a:gd name="T83" fmla="*/ 2147483647 h 603"/>
                <a:gd name="T84" fmla="*/ 2147483647 w 455"/>
                <a:gd name="T85" fmla="*/ 2147483647 h 603"/>
                <a:gd name="T86" fmla="*/ 2147483647 w 455"/>
                <a:gd name="T87" fmla="*/ 2147483647 h 603"/>
                <a:gd name="T88" fmla="*/ 2147483647 w 455"/>
                <a:gd name="T89" fmla="*/ 2147483647 h 603"/>
                <a:gd name="T90" fmla="*/ 2147483647 w 455"/>
                <a:gd name="T91" fmla="*/ 2147483647 h 603"/>
                <a:gd name="T92" fmla="*/ 2147483647 w 455"/>
                <a:gd name="T93" fmla="*/ 2147483647 h 603"/>
                <a:gd name="T94" fmla="*/ 2147483647 w 455"/>
                <a:gd name="T95" fmla="*/ 2147483647 h 603"/>
                <a:gd name="T96" fmla="*/ 2147483647 w 455"/>
                <a:gd name="T97" fmla="*/ 2147483647 h 603"/>
                <a:gd name="T98" fmla="*/ 2147483647 w 455"/>
                <a:gd name="T99" fmla="*/ 2147483647 h 603"/>
                <a:gd name="T100" fmla="*/ 2147483647 w 455"/>
                <a:gd name="T101" fmla="*/ 2147483647 h 603"/>
                <a:gd name="T102" fmla="*/ 2147483647 w 455"/>
                <a:gd name="T103" fmla="*/ 2147483647 h 603"/>
                <a:gd name="T104" fmla="*/ 2147483647 w 455"/>
                <a:gd name="T105" fmla="*/ 2147483647 h 603"/>
                <a:gd name="T106" fmla="*/ 2147483647 w 455"/>
                <a:gd name="T107" fmla="*/ 2147483647 h 603"/>
                <a:gd name="T108" fmla="*/ 2147483647 w 455"/>
                <a:gd name="T109" fmla="*/ 2147483647 h 60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55" h="603">
                  <a:moveTo>
                    <a:pt x="61" y="588"/>
                  </a:moveTo>
                  <a:lnTo>
                    <a:pt x="52" y="591"/>
                  </a:lnTo>
                  <a:lnTo>
                    <a:pt x="45" y="592"/>
                  </a:lnTo>
                  <a:lnTo>
                    <a:pt x="38" y="594"/>
                  </a:lnTo>
                  <a:lnTo>
                    <a:pt x="29" y="595"/>
                  </a:lnTo>
                  <a:lnTo>
                    <a:pt x="22" y="597"/>
                  </a:lnTo>
                  <a:lnTo>
                    <a:pt x="16" y="599"/>
                  </a:lnTo>
                  <a:lnTo>
                    <a:pt x="9" y="600"/>
                  </a:lnTo>
                  <a:lnTo>
                    <a:pt x="0" y="603"/>
                  </a:lnTo>
                  <a:lnTo>
                    <a:pt x="0" y="592"/>
                  </a:lnTo>
                  <a:lnTo>
                    <a:pt x="2" y="581"/>
                  </a:lnTo>
                  <a:lnTo>
                    <a:pt x="5" y="570"/>
                  </a:lnTo>
                  <a:lnTo>
                    <a:pt x="10" y="559"/>
                  </a:lnTo>
                  <a:lnTo>
                    <a:pt x="14" y="549"/>
                  </a:lnTo>
                  <a:lnTo>
                    <a:pt x="19" y="538"/>
                  </a:lnTo>
                  <a:lnTo>
                    <a:pt x="21" y="526"/>
                  </a:lnTo>
                  <a:lnTo>
                    <a:pt x="22" y="516"/>
                  </a:lnTo>
                  <a:lnTo>
                    <a:pt x="24" y="502"/>
                  </a:lnTo>
                  <a:lnTo>
                    <a:pt x="28" y="491"/>
                  </a:lnTo>
                  <a:lnTo>
                    <a:pt x="33" y="479"/>
                  </a:lnTo>
                  <a:lnTo>
                    <a:pt x="38" y="468"/>
                  </a:lnTo>
                  <a:lnTo>
                    <a:pt x="45" y="456"/>
                  </a:lnTo>
                  <a:lnTo>
                    <a:pt x="49" y="445"/>
                  </a:lnTo>
                  <a:lnTo>
                    <a:pt x="52" y="433"/>
                  </a:lnTo>
                  <a:lnTo>
                    <a:pt x="52" y="421"/>
                  </a:lnTo>
                  <a:lnTo>
                    <a:pt x="52" y="419"/>
                  </a:lnTo>
                  <a:lnTo>
                    <a:pt x="52" y="418"/>
                  </a:lnTo>
                  <a:lnTo>
                    <a:pt x="52" y="417"/>
                  </a:lnTo>
                  <a:lnTo>
                    <a:pt x="54" y="415"/>
                  </a:lnTo>
                  <a:lnTo>
                    <a:pt x="55" y="414"/>
                  </a:lnTo>
                  <a:lnTo>
                    <a:pt x="57" y="414"/>
                  </a:lnTo>
                  <a:lnTo>
                    <a:pt x="59" y="413"/>
                  </a:lnTo>
                  <a:lnTo>
                    <a:pt x="61" y="413"/>
                  </a:lnTo>
                  <a:lnTo>
                    <a:pt x="66" y="414"/>
                  </a:lnTo>
                  <a:lnTo>
                    <a:pt x="69" y="414"/>
                  </a:lnTo>
                  <a:lnTo>
                    <a:pt x="76" y="415"/>
                  </a:lnTo>
                  <a:lnTo>
                    <a:pt x="82" y="415"/>
                  </a:lnTo>
                  <a:lnTo>
                    <a:pt x="88" y="415"/>
                  </a:lnTo>
                  <a:lnTo>
                    <a:pt x="95" y="414"/>
                  </a:lnTo>
                  <a:lnTo>
                    <a:pt x="101" y="414"/>
                  </a:lnTo>
                  <a:lnTo>
                    <a:pt x="106" y="413"/>
                  </a:lnTo>
                  <a:lnTo>
                    <a:pt x="128" y="413"/>
                  </a:lnTo>
                  <a:lnTo>
                    <a:pt x="149" y="415"/>
                  </a:lnTo>
                  <a:lnTo>
                    <a:pt x="168" y="418"/>
                  </a:lnTo>
                  <a:lnTo>
                    <a:pt x="189" y="421"/>
                  </a:lnTo>
                  <a:lnTo>
                    <a:pt x="208" y="424"/>
                  </a:lnTo>
                  <a:lnTo>
                    <a:pt x="229" y="426"/>
                  </a:lnTo>
                  <a:lnTo>
                    <a:pt x="248" y="427"/>
                  </a:lnTo>
                  <a:lnTo>
                    <a:pt x="269" y="426"/>
                  </a:lnTo>
                  <a:lnTo>
                    <a:pt x="271" y="429"/>
                  </a:lnTo>
                  <a:lnTo>
                    <a:pt x="272" y="430"/>
                  </a:lnTo>
                  <a:lnTo>
                    <a:pt x="274" y="430"/>
                  </a:lnTo>
                  <a:lnTo>
                    <a:pt x="276" y="430"/>
                  </a:lnTo>
                  <a:lnTo>
                    <a:pt x="278" y="429"/>
                  </a:lnTo>
                  <a:lnTo>
                    <a:pt x="279" y="427"/>
                  </a:lnTo>
                  <a:lnTo>
                    <a:pt x="283" y="427"/>
                  </a:lnTo>
                  <a:lnTo>
                    <a:pt x="285" y="426"/>
                  </a:lnTo>
                  <a:lnTo>
                    <a:pt x="293" y="426"/>
                  </a:lnTo>
                  <a:lnTo>
                    <a:pt x="300" y="427"/>
                  </a:lnTo>
                  <a:lnTo>
                    <a:pt x="309" y="430"/>
                  </a:lnTo>
                  <a:lnTo>
                    <a:pt x="319" y="431"/>
                  </a:lnTo>
                  <a:lnTo>
                    <a:pt x="328" y="432"/>
                  </a:lnTo>
                  <a:lnTo>
                    <a:pt x="337" y="432"/>
                  </a:lnTo>
                  <a:lnTo>
                    <a:pt x="340" y="431"/>
                  </a:lnTo>
                  <a:lnTo>
                    <a:pt x="344" y="429"/>
                  </a:lnTo>
                  <a:lnTo>
                    <a:pt x="347" y="426"/>
                  </a:lnTo>
                  <a:lnTo>
                    <a:pt x="351" y="423"/>
                  </a:lnTo>
                  <a:lnTo>
                    <a:pt x="349" y="419"/>
                  </a:lnTo>
                  <a:lnTo>
                    <a:pt x="349" y="414"/>
                  </a:lnTo>
                  <a:lnTo>
                    <a:pt x="347" y="411"/>
                  </a:lnTo>
                  <a:lnTo>
                    <a:pt x="347" y="407"/>
                  </a:lnTo>
                  <a:lnTo>
                    <a:pt x="347" y="403"/>
                  </a:lnTo>
                  <a:lnTo>
                    <a:pt x="349" y="399"/>
                  </a:lnTo>
                  <a:lnTo>
                    <a:pt x="351" y="396"/>
                  </a:lnTo>
                  <a:lnTo>
                    <a:pt x="354" y="393"/>
                  </a:lnTo>
                  <a:lnTo>
                    <a:pt x="352" y="392"/>
                  </a:lnTo>
                  <a:lnTo>
                    <a:pt x="351" y="390"/>
                  </a:lnTo>
                  <a:lnTo>
                    <a:pt x="351" y="389"/>
                  </a:lnTo>
                  <a:lnTo>
                    <a:pt x="349" y="389"/>
                  </a:lnTo>
                  <a:lnTo>
                    <a:pt x="347" y="388"/>
                  </a:lnTo>
                  <a:lnTo>
                    <a:pt x="345" y="388"/>
                  </a:lnTo>
                  <a:lnTo>
                    <a:pt x="344" y="388"/>
                  </a:lnTo>
                  <a:lnTo>
                    <a:pt x="342" y="388"/>
                  </a:lnTo>
                  <a:lnTo>
                    <a:pt x="344" y="386"/>
                  </a:lnTo>
                  <a:lnTo>
                    <a:pt x="345" y="384"/>
                  </a:lnTo>
                  <a:lnTo>
                    <a:pt x="347" y="382"/>
                  </a:lnTo>
                  <a:lnTo>
                    <a:pt x="347" y="381"/>
                  </a:lnTo>
                  <a:lnTo>
                    <a:pt x="344" y="377"/>
                  </a:lnTo>
                  <a:lnTo>
                    <a:pt x="338" y="374"/>
                  </a:lnTo>
                  <a:lnTo>
                    <a:pt x="333" y="371"/>
                  </a:lnTo>
                  <a:lnTo>
                    <a:pt x="326" y="369"/>
                  </a:lnTo>
                  <a:lnTo>
                    <a:pt x="323" y="364"/>
                  </a:lnTo>
                  <a:lnTo>
                    <a:pt x="321" y="360"/>
                  </a:lnTo>
                  <a:lnTo>
                    <a:pt x="312" y="347"/>
                  </a:lnTo>
                  <a:lnTo>
                    <a:pt x="305" y="333"/>
                  </a:lnTo>
                  <a:lnTo>
                    <a:pt x="297" y="320"/>
                  </a:lnTo>
                  <a:lnTo>
                    <a:pt x="288" y="306"/>
                  </a:lnTo>
                  <a:lnTo>
                    <a:pt x="278" y="293"/>
                  </a:lnTo>
                  <a:lnTo>
                    <a:pt x="269" y="279"/>
                  </a:lnTo>
                  <a:lnTo>
                    <a:pt x="260" y="265"/>
                  </a:lnTo>
                  <a:lnTo>
                    <a:pt x="252" y="252"/>
                  </a:lnTo>
                  <a:lnTo>
                    <a:pt x="250" y="235"/>
                  </a:lnTo>
                  <a:lnTo>
                    <a:pt x="245" y="219"/>
                  </a:lnTo>
                  <a:lnTo>
                    <a:pt x="239" y="201"/>
                  </a:lnTo>
                  <a:lnTo>
                    <a:pt x="234" y="185"/>
                  </a:lnTo>
                  <a:lnTo>
                    <a:pt x="229" y="169"/>
                  </a:lnTo>
                  <a:lnTo>
                    <a:pt x="224" y="152"/>
                  </a:lnTo>
                  <a:lnTo>
                    <a:pt x="222" y="136"/>
                  </a:lnTo>
                  <a:lnTo>
                    <a:pt x="224" y="120"/>
                  </a:lnTo>
                  <a:lnTo>
                    <a:pt x="222" y="105"/>
                  </a:lnTo>
                  <a:lnTo>
                    <a:pt x="220" y="91"/>
                  </a:lnTo>
                  <a:lnTo>
                    <a:pt x="217" y="78"/>
                  </a:lnTo>
                  <a:lnTo>
                    <a:pt x="215" y="64"/>
                  </a:lnTo>
                  <a:lnTo>
                    <a:pt x="213" y="50"/>
                  </a:lnTo>
                  <a:lnTo>
                    <a:pt x="212" y="36"/>
                  </a:lnTo>
                  <a:lnTo>
                    <a:pt x="208" y="22"/>
                  </a:lnTo>
                  <a:lnTo>
                    <a:pt x="205" y="9"/>
                  </a:lnTo>
                  <a:lnTo>
                    <a:pt x="215" y="11"/>
                  </a:lnTo>
                  <a:lnTo>
                    <a:pt x="224" y="11"/>
                  </a:lnTo>
                  <a:lnTo>
                    <a:pt x="232" y="11"/>
                  </a:lnTo>
                  <a:lnTo>
                    <a:pt x="239" y="10"/>
                  </a:lnTo>
                  <a:lnTo>
                    <a:pt x="248" y="8"/>
                  </a:lnTo>
                  <a:lnTo>
                    <a:pt x="257" y="5"/>
                  </a:lnTo>
                  <a:lnTo>
                    <a:pt x="265" y="3"/>
                  </a:lnTo>
                  <a:lnTo>
                    <a:pt x="274" y="0"/>
                  </a:lnTo>
                  <a:lnTo>
                    <a:pt x="274" y="1"/>
                  </a:lnTo>
                  <a:lnTo>
                    <a:pt x="274" y="3"/>
                  </a:lnTo>
                  <a:lnTo>
                    <a:pt x="272" y="4"/>
                  </a:lnTo>
                  <a:lnTo>
                    <a:pt x="272" y="6"/>
                  </a:lnTo>
                  <a:lnTo>
                    <a:pt x="272" y="9"/>
                  </a:lnTo>
                  <a:lnTo>
                    <a:pt x="271" y="10"/>
                  </a:lnTo>
                  <a:lnTo>
                    <a:pt x="271" y="12"/>
                  </a:lnTo>
                  <a:lnTo>
                    <a:pt x="271" y="13"/>
                  </a:lnTo>
                  <a:lnTo>
                    <a:pt x="265" y="13"/>
                  </a:lnTo>
                  <a:lnTo>
                    <a:pt x="265" y="21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6"/>
                  </a:lnTo>
                  <a:lnTo>
                    <a:pt x="257" y="28"/>
                  </a:lnTo>
                  <a:lnTo>
                    <a:pt x="255" y="30"/>
                  </a:lnTo>
                  <a:lnTo>
                    <a:pt x="252" y="31"/>
                  </a:lnTo>
                  <a:lnTo>
                    <a:pt x="248" y="33"/>
                  </a:lnTo>
                  <a:lnTo>
                    <a:pt x="246" y="34"/>
                  </a:lnTo>
                  <a:lnTo>
                    <a:pt x="246" y="35"/>
                  </a:lnTo>
                  <a:lnTo>
                    <a:pt x="245" y="36"/>
                  </a:lnTo>
                  <a:lnTo>
                    <a:pt x="245" y="37"/>
                  </a:lnTo>
                  <a:lnTo>
                    <a:pt x="243" y="39"/>
                  </a:lnTo>
                  <a:lnTo>
                    <a:pt x="243" y="40"/>
                  </a:lnTo>
                  <a:lnTo>
                    <a:pt x="243" y="41"/>
                  </a:lnTo>
                  <a:lnTo>
                    <a:pt x="241" y="42"/>
                  </a:lnTo>
                  <a:lnTo>
                    <a:pt x="241" y="43"/>
                  </a:lnTo>
                  <a:lnTo>
                    <a:pt x="239" y="45"/>
                  </a:lnTo>
                  <a:lnTo>
                    <a:pt x="236" y="46"/>
                  </a:lnTo>
                  <a:lnTo>
                    <a:pt x="234" y="47"/>
                  </a:lnTo>
                  <a:lnTo>
                    <a:pt x="232" y="50"/>
                  </a:lnTo>
                  <a:lnTo>
                    <a:pt x="229" y="57"/>
                  </a:lnTo>
                  <a:lnTo>
                    <a:pt x="227" y="65"/>
                  </a:lnTo>
                  <a:lnTo>
                    <a:pt x="227" y="87"/>
                  </a:lnTo>
                  <a:lnTo>
                    <a:pt x="229" y="112"/>
                  </a:lnTo>
                  <a:lnTo>
                    <a:pt x="236" y="137"/>
                  </a:lnTo>
                  <a:lnTo>
                    <a:pt x="243" y="159"/>
                  </a:lnTo>
                  <a:lnTo>
                    <a:pt x="246" y="167"/>
                  </a:lnTo>
                  <a:lnTo>
                    <a:pt x="250" y="174"/>
                  </a:lnTo>
                  <a:lnTo>
                    <a:pt x="253" y="178"/>
                  </a:lnTo>
                  <a:lnTo>
                    <a:pt x="259" y="181"/>
                  </a:lnTo>
                  <a:lnTo>
                    <a:pt x="259" y="183"/>
                  </a:lnTo>
                  <a:lnTo>
                    <a:pt x="259" y="185"/>
                  </a:lnTo>
                  <a:lnTo>
                    <a:pt x="262" y="188"/>
                  </a:lnTo>
                  <a:lnTo>
                    <a:pt x="267" y="191"/>
                  </a:lnTo>
                  <a:lnTo>
                    <a:pt x="272" y="196"/>
                  </a:lnTo>
                  <a:lnTo>
                    <a:pt x="276" y="199"/>
                  </a:lnTo>
                  <a:lnTo>
                    <a:pt x="281" y="202"/>
                  </a:lnTo>
                  <a:lnTo>
                    <a:pt x="286" y="204"/>
                  </a:lnTo>
                  <a:lnTo>
                    <a:pt x="290" y="207"/>
                  </a:lnTo>
                  <a:lnTo>
                    <a:pt x="295" y="209"/>
                  </a:lnTo>
                  <a:lnTo>
                    <a:pt x="295" y="214"/>
                  </a:lnTo>
                  <a:lnTo>
                    <a:pt x="297" y="223"/>
                  </a:lnTo>
                  <a:lnTo>
                    <a:pt x="298" y="235"/>
                  </a:lnTo>
                  <a:lnTo>
                    <a:pt x="300" y="249"/>
                  </a:lnTo>
                  <a:lnTo>
                    <a:pt x="302" y="261"/>
                  </a:lnTo>
                  <a:lnTo>
                    <a:pt x="304" y="272"/>
                  </a:lnTo>
                  <a:lnTo>
                    <a:pt x="305" y="279"/>
                  </a:lnTo>
                  <a:lnTo>
                    <a:pt x="307" y="283"/>
                  </a:lnTo>
                  <a:lnTo>
                    <a:pt x="307" y="288"/>
                  </a:lnTo>
                  <a:lnTo>
                    <a:pt x="311" y="293"/>
                  </a:lnTo>
                  <a:lnTo>
                    <a:pt x="312" y="297"/>
                  </a:lnTo>
                  <a:lnTo>
                    <a:pt x="316" y="302"/>
                  </a:lnTo>
                  <a:lnTo>
                    <a:pt x="319" y="307"/>
                  </a:lnTo>
                  <a:lnTo>
                    <a:pt x="321" y="312"/>
                  </a:lnTo>
                  <a:lnTo>
                    <a:pt x="323" y="316"/>
                  </a:lnTo>
                  <a:lnTo>
                    <a:pt x="324" y="322"/>
                  </a:lnTo>
                  <a:lnTo>
                    <a:pt x="326" y="323"/>
                  </a:lnTo>
                  <a:lnTo>
                    <a:pt x="330" y="327"/>
                  </a:lnTo>
                  <a:lnTo>
                    <a:pt x="335" y="333"/>
                  </a:lnTo>
                  <a:lnTo>
                    <a:pt x="340" y="340"/>
                  </a:lnTo>
                  <a:lnTo>
                    <a:pt x="344" y="347"/>
                  </a:lnTo>
                  <a:lnTo>
                    <a:pt x="349" y="355"/>
                  </a:lnTo>
                  <a:lnTo>
                    <a:pt x="351" y="359"/>
                  </a:lnTo>
                  <a:lnTo>
                    <a:pt x="352" y="362"/>
                  </a:lnTo>
                  <a:lnTo>
                    <a:pt x="357" y="365"/>
                  </a:lnTo>
                  <a:lnTo>
                    <a:pt x="364" y="370"/>
                  </a:lnTo>
                  <a:lnTo>
                    <a:pt x="373" y="377"/>
                  </a:lnTo>
                  <a:lnTo>
                    <a:pt x="382" y="385"/>
                  </a:lnTo>
                  <a:lnTo>
                    <a:pt x="392" y="394"/>
                  </a:lnTo>
                  <a:lnTo>
                    <a:pt x="403" y="402"/>
                  </a:lnTo>
                  <a:lnTo>
                    <a:pt x="413" y="409"/>
                  </a:lnTo>
                  <a:lnTo>
                    <a:pt x="422" y="414"/>
                  </a:lnTo>
                  <a:lnTo>
                    <a:pt x="422" y="417"/>
                  </a:lnTo>
                  <a:lnTo>
                    <a:pt x="446" y="417"/>
                  </a:lnTo>
                  <a:lnTo>
                    <a:pt x="448" y="418"/>
                  </a:lnTo>
                  <a:lnTo>
                    <a:pt x="448" y="420"/>
                  </a:lnTo>
                  <a:lnTo>
                    <a:pt x="449" y="421"/>
                  </a:lnTo>
                  <a:lnTo>
                    <a:pt x="451" y="423"/>
                  </a:lnTo>
                  <a:lnTo>
                    <a:pt x="453" y="425"/>
                  </a:lnTo>
                  <a:lnTo>
                    <a:pt x="453" y="426"/>
                  </a:lnTo>
                  <a:lnTo>
                    <a:pt x="455" y="429"/>
                  </a:lnTo>
                  <a:lnTo>
                    <a:pt x="455" y="430"/>
                  </a:lnTo>
                  <a:lnTo>
                    <a:pt x="451" y="432"/>
                  </a:lnTo>
                  <a:lnTo>
                    <a:pt x="446" y="435"/>
                  </a:lnTo>
                  <a:lnTo>
                    <a:pt x="444" y="435"/>
                  </a:lnTo>
                  <a:lnTo>
                    <a:pt x="442" y="435"/>
                  </a:lnTo>
                  <a:lnTo>
                    <a:pt x="441" y="435"/>
                  </a:lnTo>
                  <a:lnTo>
                    <a:pt x="439" y="436"/>
                  </a:lnTo>
                  <a:lnTo>
                    <a:pt x="439" y="437"/>
                  </a:lnTo>
                  <a:lnTo>
                    <a:pt x="432" y="437"/>
                  </a:lnTo>
                  <a:lnTo>
                    <a:pt x="425" y="438"/>
                  </a:lnTo>
                  <a:lnTo>
                    <a:pt x="418" y="439"/>
                  </a:lnTo>
                  <a:lnTo>
                    <a:pt x="410" y="442"/>
                  </a:lnTo>
                  <a:lnTo>
                    <a:pt x="403" y="443"/>
                  </a:lnTo>
                  <a:lnTo>
                    <a:pt x="394" y="444"/>
                  </a:lnTo>
                  <a:lnTo>
                    <a:pt x="387" y="445"/>
                  </a:lnTo>
                  <a:lnTo>
                    <a:pt x="382" y="445"/>
                  </a:lnTo>
                  <a:lnTo>
                    <a:pt x="368" y="452"/>
                  </a:lnTo>
                  <a:lnTo>
                    <a:pt x="368" y="479"/>
                  </a:lnTo>
                  <a:lnTo>
                    <a:pt x="361" y="484"/>
                  </a:lnTo>
                  <a:lnTo>
                    <a:pt x="342" y="483"/>
                  </a:lnTo>
                  <a:lnTo>
                    <a:pt x="323" y="481"/>
                  </a:lnTo>
                  <a:lnTo>
                    <a:pt x="304" y="477"/>
                  </a:lnTo>
                  <a:lnTo>
                    <a:pt x="285" y="473"/>
                  </a:lnTo>
                  <a:lnTo>
                    <a:pt x="265" y="470"/>
                  </a:lnTo>
                  <a:lnTo>
                    <a:pt x="246" y="467"/>
                  </a:lnTo>
                  <a:lnTo>
                    <a:pt x="227" y="463"/>
                  </a:lnTo>
                  <a:lnTo>
                    <a:pt x="208" y="463"/>
                  </a:lnTo>
                  <a:lnTo>
                    <a:pt x="217" y="468"/>
                  </a:lnTo>
                  <a:lnTo>
                    <a:pt x="220" y="469"/>
                  </a:lnTo>
                  <a:lnTo>
                    <a:pt x="224" y="470"/>
                  </a:lnTo>
                  <a:lnTo>
                    <a:pt x="227" y="472"/>
                  </a:lnTo>
                  <a:lnTo>
                    <a:pt x="231" y="474"/>
                  </a:lnTo>
                  <a:lnTo>
                    <a:pt x="234" y="476"/>
                  </a:lnTo>
                  <a:lnTo>
                    <a:pt x="238" y="479"/>
                  </a:lnTo>
                  <a:lnTo>
                    <a:pt x="239" y="481"/>
                  </a:lnTo>
                  <a:lnTo>
                    <a:pt x="241" y="481"/>
                  </a:lnTo>
                  <a:lnTo>
                    <a:pt x="241" y="483"/>
                  </a:lnTo>
                  <a:lnTo>
                    <a:pt x="243" y="485"/>
                  </a:lnTo>
                  <a:lnTo>
                    <a:pt x="243" y="486"/>
                  </a:lnTo>
                  <a:lnTo>
                    <a:pt x="243" y="488"/>
                  </a:lnTo>
                  <a:lnTo>
                    <a:pt x="245" y="491"/>
                  </a:lnTo>
                  <a:lnTo>
                    <a:pt x="245" y="493"/>
                  </a:lnTo>
                  <a:lnTo>
                    <a:pt x="246" y="495"/>
                  </a:lnTo>
                  <a:lnTo>
                    <a:pt x="246" y="496"/>
                  </a:lnTo>
                  <a:lnTo>
                    <a:pt x="232" y="496"/>
                  </a:lnTo>
                  <a:lnTo>
                    <a:pt x="219" y="494"/>
                  </a:lnTo>
                  <a:lnTo>
                    <a:pt x="205" y="492"/>
                  </a:lnTo>
                  <a:lnTo>
                    <a:pt x="193" y="488"/>
                  </a:lnTo>
                  <a:lnTo>
                    <a:pt x="179" y="486"/>
                  </a:lnTo>
                  <a:lnTo>
                    <a:pt x="167" y="484"/>
                  </a:lnTo>
                  <a:lnTo>
                    <a:pt x="153" y="484"/>
                  </a:lnTo>
                  <a:lnTo>
                    <a:pt x="139" y="486"/>
                  </a:lnTo>
                  <a:lnTo>
                    <a:pt x="142" y="486"/>
                  </a:lnTo>
                  <a:lnTo>
                    <a:pt x="144" y="487"/>
                  </a:lnTo>
                  <a:lnTo>
                    <a:pt x="144" y="488"/>
                  </a:lnTo>
                  <a:lnTo>
                    <a:pt x="144" y="489"/>
                  </a:lnTo>
                  <a:lnTo>
                    <a:pt x="144" y="491"/>
                  </a:lnTo>
                  <a:lnTo>
                    <a:pt x="144" y="492"/>
                  </a:lnTo>
                  <a:lnTo>
                    <a:pt x="144" y="493"/>
                  </a:lnTo>
                  <a:lnTo>
                    <a:pt x="144" y="494"/>
                  </a:lnTo>
                  <a:lnTo>
                    <a:pt x="147" y="494"/>
                  </a:lnTo>
                  <a:lnTo>
                    <a:pt x="147" y="495"/>
                  </a:lnTo>
                  <a:lnTo>
                    <a:pt x="147" y="497"/>
                  </a:lnTo>
                  <a:lnTo>
                    <a:pt x="149" y="498"/>
                  </a:lnTo>
                  <a:lnTo>
                    <a:pt x="149" y="500"/>
                  </a:lnTo>
                  <a:lnTo>
                    <a:pt x="151" y="502"/>
                  </a:lnTo>
                  <a:lnTo>
                    <a:pt x="151" y="504"/>
                  </a:lnTo>
                  <a:lnTo>
                    <a:pt x="151" y="506"/>
                  </a:lnTo>
                  <a:lnTo>
                    <a:pt x="151" y="507"/>
                  </a:lnTo>
                  <a:lnTo>
                    <a:pt x="144" y="509"/>
                  </a:lnTo>
                  <a:lnTo>
                    <a:pt x="142" y="510"/>
                  </a:lnTo>
                  <a:lnTo>
                    <a:pt x="142" y="511"/>
                  </a:lnTo>
                  <a:lnTo>
                    <a:pt x="142" y="512"/>
                  </a:lnTo>
                  <a:lnTo>
                    <a:pt x="141" y="513"/>
                  </a:lnTo>
                  <a:lnTo>
                    <a:pt x="141" y="514"/>
                  </a:lnTo>
                  <a:lnTo>
                    <a:pt x="139" y="516"/>
                  </a:lnTo>
                  <a:lnTo>
                    <a:pt x="139" y="517"/>
                  </a:lnTo>
                  <a:lnTo>
                    <a:pt x="134" y="518"/>
                  </a:lnTo>
                  <a:lnTo>
                    <a:pt x="128" y="521"/>
                  </a:lnTo>
                  <a:lnTo>
                    <a:pt x="123" y="524"/>
                  </a:lnTo>
                  <a:lnTo>
                    <a:pt x="118" y="529"/>
                  </a:lnTo>
                  <a:lnTo>
                    <a:pt x="113" y="533"/>
                  </a:lnTo>
                  <a:lnTo>
                    <a:pt x="109" y="536"/>
                  </a:lnTo>
                  <a:lnTo>
                    <a:pt x="106" y="539"/>
                  </a:lnTo>
                  <a:lnTo>
                    <a:pt x="102" y="541"/>
                  </a:lnTo>
                  <a:lnTo>
                    <a:pt x="101" y="545"/>
                  </a:lnTo>
                  <a:lnTo>
                    <a:pt x="99" y="549"/>
                  </a:lnTo>
                  <a:lnTo>
                    <a:pt x="95" y="555"/>
                  </a:lnTo>
                  <a:lnTo>
                    <a:pt x="92" y="559"/>
                  </a:lnTo>
                  <a:lnTo>
                    <a:pt x="88" y="564"/>
                  </a:lnTo>
                  <a:lnTo>
                    <a:pt x="85" y="569"/>
                  </a:lnTo>
                  <a:lnTo>
                    <a:pt x="83" y="574"/>
                  </a:lnTo>
                  <a:lnTo>
                    <a:pt x="82" y="579"/>
                  </a:lnTo>
                  <a:lnTo>
                    <a:pt x="80" y="579"/>
                  </a:lnTo>
                  <a:lnTo>
                    <a:pt x="78" y="580"/>
                  </a:lnTo>
                  <a:lnTo>
                    <a:pt x="75" y="581"/>
                  </a:lnTo>
                  <a:lnTo>
                    <a:pt x="71" y="581"/>
                  </a:lnTo>
                  <a:lnTo>
                    <a:pt x="69" y="582"/>
                  </a:lnTo>
                  <a:lnTo>
                    <a:pt x="68" y="583"/>
                  </a:lnTo>
                  <a:lnTo>
                    <a:pt x="66" y="584"/>
                  </a:lnTo>
                  <a:lnTo>
                    <a:pt x="66" y="586"/>
                  </a:lnTo>
                  <a:lnTo>
                    <a:pt x="64" y="586"/>
                  </a:lnTo>
                  <a:lnTo>
                    <a:pt x="64" y="587"/>
                  </a:lnTo>
                  <a:lnTo>
                    <a:pt x="62" y="587"/>
                  </a:lnTo>
                  <a:lnTo>
                    <a:pt x="61" y="588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7" name="Freeform 39">
              <a:extLst>
                <a:ext uri="{FF2B5EF4-FFF2-40B4-BE49-F238E27FC236}">
                  <a16:creationId xmlns:a16="http://schemas.microsoft.com/office/drawing/2014/main" id="{9F1A5256-E411-0F4A-B546-42B6147AC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7833" y="2700337"/>
              <a:ext cx="19050" cy="6350"/>
            </a:xfrm>
            <a:custGeom>
              <a:avLst/>
              <a:gdLst>
                <a:gd name="T0" fmla="*/ 2147483647 w 24"/>
                <a:gd name="T1" fmla="*/ 0 h 9"/>
                <a:gd name="T2" fmla="*/ 2147483647 w 24"/>
                <a:gd name="T3" fmla="*/ 2147483647 h 9"/>
                <a:gd name="T4" fmla="*/ 2147483647 w 24"/>
                <a:gd name="T5" fmla="*/ 2147483647 h 9"/>
                <a:gd name="T6" fmla="*/ 2147483647 w 24"/>
                <a:gd name="T7" fmla="*/ 2147483647 h 9"/>
                <a:gd name="T8" fmla="*/ 2147483647 w 24"/>
                <a:gd name="T9" fmla="*/ 2147483647 h 9"/>
                <a:gd name="T10" fmla="*/ 2147483647 w 24"/>
                <a:gd name="T11" fmla="*/ 2147483647 h 9"/>
                <a:gd name="T12" fmla="*/ 2147483647 w 24"/>
                <a:gd name="T13" fmla="*/ 2147483647 h 9"/>
                <a:gd name="T14" fmla="*/ 2147483647 w 24"/>
                <a:gd name="T15" fmla="*/ 2147483647 h 9"/>
                <a:gd name="T16" fmla="*/ 2147483647 w 24"/>
                <a:gd name="T17" fmla="*/ 2147483647 h 9"/>
                <a:gd name="T18" fmla="*/ 2147483647 w 24"/>
                <a:gd name="T19" fmla="*/ 2147483647 h 9"/>
                <a:gd name="T20" fmla="*/ 2147483647 w 24"/>
                <a:gd name="T21" fmla="*/ 2147483647 h 9"/>
                <a:gd name="T22" fmla="*/ 2147483647 w 24"/>
                <a:gd name="T23" fmla="*/ 2147483647 h 9"/>
                <a:gd name="T24" fmla="*/ 2147483647 w 24"/>
                <a:gd name="T25" fmla="*/ 2147483647 h 9"/>
                <a:gd name="T26" fmla="*/ 2147483647 w 24"/>
                <a:gd name="T27" fmla="*/ 2147483647 h 9"/>
                <a:gd name="T28" fmla="*/ 2147483647 w 24"/>
                <a:gd name="T29" fmla="*/ 2147483647 h 9"/>
                <a:gd name="T30" fmla="*/ 2147483647 w 24"/>
                <a:gd name="T31" fmla="*/ 2147483647 h 9"/>
                <a:gd name="T32" fmla="*/ 0 w 24"/>
                <a:gd name="T33" fmla="*/ 2147483647 h 9"/>
                <a:gd name="T34" fmla="*/ 2147483647 w 24"/>
                <a:gd name="T35" fmla="*/ 2147483647 h 9"/>
                <a:gd name="T36" fmla="*/ 2147483647 w 24"/>
                <a:gd name="T37" fmla="*/ 2147483647 h 9"/>
                <a:gd name="T38" fmla="*/ 2147483647 w 24"/>
                <a:gd name="T39" fmla="*/ 2147483647 h 9"/>
                <a:gd name="T40" fmla="*/ 2147483647 w 24"/>
                <a:gd name="T41" fmla="*/ 2147483647 h 9"/>
                <a:gd name="T42" fmla="*/ 2147483647 w 24"/>
                <a:gd name="T43" fmla="*/ 2147483647 h 9"/>
                <a:gd name="T44" fmla="*/ 2147483647 w 24"/>
                <a:gd name="T45" fmla="*/ 2147483647 h 9"/>
                <a:gd name="T46" fmla="*/ 2147483647 w 24"/>
                <a:gd name="T47" fmla="*/ 2147483647 h 9"/>
                <a:gd name="T48" fmla="*/ 2147483647 w 24"/>
                <a:gd name="T49" fmla="*/ 0 h 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4" h="9">
                  <a:moveTo>
                    <a:pt x="24" y="0"/>
                  </a:moveTo>
                  <a:lnTo>
                    <a:pt x="24" y="1"/>
                  </a:lnTo>
                  <a:lnTo>
                    <a:pt x="23" y="2"/>
                  </a:lnTo>
                  <a:lnTo>
                    <a:pt x="21" y="3"/>
                  </a:lnTo>
                  <a:lnTo>
                    <a:pt x="19" y="4"/>
                  </a:lnTo>
                  <a:lnTo>
                    <a:pt x="18" y="6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4" y="7"/>
                  </a:lnTo>
                  <a:lnTo>
                    <a:pt x="7" y="6"/>
                  </a:lnTo>
                  <a:lnTo>
                    <a:pt x="9" y="6"/>
                  </a:lnTo>
                  <a:lnTo>
                    <a:pt x="12" y="4"/>
                  </a:lnTo>
                  <a:lnTo>
                    <a:pt x="16" y="3"/>
                  </a:lnTo>
                  <a:lnTo>
                    <a:pt x="19" y="2"/>
                  </a:lnTo>
                  <a:lnTo>
                    <a:pt x="23" y="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8" name="Freeform 40">
              <a:extLst>
                <a:ext uri="{FF2B5EF4-FFF2-40B4-BE49-F238E27FC236}">
                  <a16:creationId xmlns:a16="http://schemas.microsoft.com/office/drawing/2014/main" id="{AE302B03-2C61-F147-9FCE-A6DB9F4AA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89" name="Freeform 41">
              <a:extLst>
                <a:ext uri="{FF2B5EF4-FFF2-40B4-BE49-F238E27FC236}">
                  <a16:creationId xmlns:a16="http://schemas.microsoft.com/office/drawing/2014/main" id="{BB7A5252-3692-3D4B-852A-5F485C52E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0" name="Freeform 42">
              <a:extLst>
                <a:ext uri="{FF2B5EF4-FFF2-40B4-BE49-F238E27FC236}">
                  <a16:creationId xmlns:a16="http://schemas.microsoft.com/office/drawing/2014/main" id="{8D7C3E56-0013-554E-92D1-4D9846703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163513" cy="14288"/>
            </a:xfrm>
            <a:custGeom>
              <a:avLst/>
              <a:gdLst>
                <a:gd name="T0" fmla="*/ 2147483647 w 207"/>
                <a:gd name="T1" fmla="*/ 2147483647 h 18"/>
                <a:gd name="T2" fmla="*/ 0 w 207"/>
                <a:gd name="T3" fmla="*/ 2147483647 h 18"/>
                <a:gd name="T4" fmla="*/ 0 w 207"/>
                <a:gd name="T5" fmla="*/ 0 h 18"/>
                <a:gd name="T6" fmla="*/ 2147483647 w 207"/>
                <a:gd name="T7" fmla="*/ 2147483647 h 18"/>
                <a:gd name="T8" fmla="*/ 2147483647 w 207"/>
                <a:gd name="T9" fmla="*/ 2147483647 h 18"/>
                <a:gd name="T10" fmla="*/ 2147483647 w 207"/>
                <a:gd name="T11" fmla="*/ 2147483647 h 18"/>
                <a:gd name="T12" fmla="*/ 2147483647 w 207"/>
                <a:gd name="T13" fmla="*/ 2147483647 h 18"/>
                <a:gd name="T14" fmla="*/ 2147483647 w 207"/>
                <a:gd name="T15" fmla="*/ 2147483647 h 18"/>
                <a:gd name="T16" fmla="*/ 2147483647 w 207"/>
                <a:gd name="T17" fmla="*/ 2147483647 h 18"/>
                <a:gd name="T18" fmla="*/ 2147483647 w 207"/>
                <a:gd name="T19" fmla="*/ 2147483647 h 18"/>
                <a:gd name="T20" fmla="*/ 2147483647 w 207"/>
                <a:gd name="T21" fmla="*/ 2147483647 h 18"/>
                <a:gd name="T22" fmla="*/ 2147483647 w 207"/>
                <a:gd name="T23" fmla="*/ 2147483647 h 18"/>
                <a:gd name="T24" fmla="*/ 2147483647 w 207"/>
                <a:gd name="T25" fmla="*/ 2147483647 h 18"/>
                <a:gd name="T26" fmla="*/ 2147483647 w 207"/>
                <a:gd name="T27" fmla="*/ 2147483647 h 18"/>
                <a:gd name="T28" fmla="*/ 2147483647 w 207"/>
                <a:gd name="T29" fmla="*/ 2147483647 h 18"/>
                <a:gd name="T30" fmla="*/ 2147483647 w 207"/>
                <a:gd name="T31" fmla="*/ 2147483647 h 18"/>
                <a:gd name="T32" fmla="*/ 2147483647 w 207"/>
                <a:gd name="T33" fmla="*/ 2147483647 h 18"/>
                <a:gd name="T34" fmla="*/ 2147483647 w 207"/>
                <a:gd name="T35" fmla="*/ 2147483647 h 18"/>
                <a:gd name="T36" fmla="*/ 2147483647 w 207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7" h="18">
                  <a:moveTo>
                    <a:pt x="207" y="18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1"/>
                  </a:lnTo>
                  <a:lnTo>
                    <a:pt x="182" y="12"/>
                  </a:lnTo>
                  <a:lnTo>
                    <a:pt x="186" y="14"/>
                  </a:lnTo>
                  <a:lnTo>
                    <a:pt x="189" y="15"/>
                  </a:lnTo>
                  <a:lnTo>
                    <a:pt x="194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7" y="18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1" name="Freeform 43">
              <a:extLst>
                <a:ext uri="{FF2B5EF4-FFF2-40B4-BE49-F238E27FC236}">
                  <a16:creationId xmlns:a16="http://schemas.microsoft.com/office/drawing/2014/main" id="{A06109BD-89B7-5A43-B0BE-8A25DAA3C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25774"/>
              <a:ext cx="227013" cy="42863"/>
            </a:xfrm>
            <a:custGeom>
              <a:avLst/>
              <a:gdLst>
                <a:gd name="T0" fmla="*/ 2147483647 w 286"/>
                <a:gd name="T1" fmla="*/ 2147483647 h 55"/>
                <a:gd name="T2" fmla="*/ 2147483647 w 286"/>
                <a:gd name="T3" fmla="*/ 2147483647 h 55"/>
                <a:gd name="T4" fmla="*/ 2147483647 w 286"/>
                <a:gd name="T5" fmla="*/ 2147483647 h 55"/>
                <a:gd name="T6" fmla="*/ 2147483647 w 286"/>
                <a:gd name="T7" fmla="*/ 2147483647 h 55"/>
                <a:gd name="T8" fmla="*/ 2147483647 w 286"/>
                <a:gd name="T9" fmla="*/ 2147483647 h 55"/>
                <a:gd name="T10" fmla="*/ 2147483647 w 286"/>
                <a:gd name="T11" fmla="*/ 2147483647 h 55"/>
                <a:gd name="T12" fmla="*/ 2147483647 w 286"/>
                <a:gd name="T13" fmla="*/ 2147483647 h 55"/>
                <a:gd name="T14" fmla="*/ 2147483647 w 286"/>
                <a:gd name="T15" fmla="*/ 2147483647 h 55"/>
                <a:gd name="T16" fmla="*/ 2147483647 w 286"/>
                <a:gd name="T17" fmla="*/ 2147483647 h 55"/>
                <a:gd name="T18" fmla="*/ 2147483647 w 286"/>
                <a:gd name="T19" fmla="*/ 2147483647 h 55"/>
                <a:gd name="T20" fmla="*/ 2147483647 w 286"/>
                <a:gd name="T21" fmla="*/ 2147483647 h 55"/>
                <a:gd name="T22" fmla="*/ 2147483647 w 286"/>
                <a:gd name="T23" fmla="*/ 2147483647 h 55"/>
                <a:gd name="T24" fmla="*/ 2147483647 w 286"/>
                <a:gd name="T25" fmla="*/ 2147483647 h 55"/>
                <a:gd name="T26" fmla="*/ 2147483647 w 286"/>
                <a:gd name="T27" fmla="*/ 2147483647 h 55"/>
                <a:gd name="T28" fmla="*/ 2147483647 w 286"/>
                <a:gd name="T29" fmla="*/ 2147483647 h 55"/>
                <a:gd name="T30" fmla="*/ 2147483647 w 286"/>
                <a:gd name="T31" fmla="*/ 2147483647 h 55"/>
                <a:gd name="T32" fmla="*/ 2147483647 w 286"/>
                <a:gd name="T33" fmla="*/ 2147483647 h 55"/>
                <a:gd name="T34" fmla="*/ 2147483647 w 286"/>
                <a:gd name="T35" fmla="*/ 2147483647 h 55"/>
                <a:gd name="T36" fmla="*/ 2147483647 w 286"/>
                <a:gd name="T37" fmla="*/ 2147483647 h 55"/>
                <a:gd name="T38" fmla="*/ 2147483647 w 286"/>
                <a:gd name="T39" fmla="*/ 2147483647 h 55"/>
                <a:gd name="T40" fmla="*/ 2147483647 w 286"/>
                <a:gd name="T41" fmla="*/ 2147483647 h 55"/>
                <a:gd name="T42" fmla="*/ 2147483647 w 286"/>
                <a:gd name="T43" fmla="*/ 2147483647 h 55"/>
                <a:gd name="T44" fmla="*/ 2147483647 w 286"/>
                <a:gd name="T45" fmla="*/ 2147483647 h 55"/>
                <a:gd name="T46" fmla="*/ 2147483647 w 286"/>
                <a:gd name="T47" fmla="*/ 2147483647 h 55"/>
                <a:gd name="T48" fmla="*/ 2147483647 w 286"/>
                <a:gd name="T49" fmla="*/ 2147483647 h 55"/>
                <a:gd name="T50" fmla="*/ 2147483647 w 286"/>
                <a:gd name="T51" fmla="*/ 2147483647 h 55"/>
                <a:gd name="T52" fmla="*/ 2147483647 w 286"/>
                <a:gd name="T53" fmla="*/ 2147483647 h 55"/>
                <a:gd name="T54" fmla="*/ 2147483647 w 286"/>
                <a:gd name="T55" fmla="*/ 2147483647 h 55"/>
                <a:gd name="T56" fmla="*/ 2147483647 w 286"/>
                <a:gd name="T57" fmla="*/ 2147483647 h 55"/>
                <a:gd name="T58" fmla="*/ 2147483647 w 286"/>
                <a:gd name="T59" fmla="*/ 2147483647 h 55"/>
                <a:gd name="T60" fmla="*/ 2147483647 w 286"/>
                <a:gd name="T61" fmla="*/ 2147483647 h 55"/>
                <a:gd name="T62" fmla="*/ 2147483647 w 286"/>
                <a:gd name="T63" fmla="*/ 2147483647 h 55"/>
                <a:gd name="T64" fmla="*/ 2147483647 w 286"/>
                <a:gd name="T65" fmla="*/ 2147483647 h 55"/>
                <a:gd name="T66" fmla="*/ 2147483647 w 286"/>
                <a:gd name="T67" fmla="*/ 2147483647 h 55"/>
                <a:gd name="T68" fmla="*/ 2147483647 w 286"/>
                <a:gd name="T69" fmla="*/ 2147483647 h 55"/>
                <a:gd name="T70" fmla="*/ 2147483647 w 286"/>
                <a:gd name="T71" fmla="*/ 2147483647 h 55"/>
                <a:gd name="T72" fmla="*/ 2147483647 w 286"/>
                <a:gd name="T73" fmla="*/ 2147483647 h 55"/>
                <a:gd name="T74" fmla="*/ 2147483647 w 286"/>
                <a:gd name="T75" fmla="*/ 2147483647 h 55"/>
                <a:gd name="T76" fmla="*/ 2147483647 w 286"/>
                <a:gd name="T77" fmla="*/ 2147483647 h 55"/>
                <a:gd name="T78" fmla="*/ 2147483647 w 286"/>
                <a:gd name="T79" fmla="*/ 2147483647 h 55"/>
                <a:gd name="T80" fmla="*/ 2147483647 w 286"/>
                <a:gd name="T81" fmla="*/ 2147483647 h 55"/>
                <a:gd name="T82" fmla="*/ 2147483647 w 286"/>
                <a:gd name="T83" fmla="*/ 2147483647 h 55"/>
                <a:gd name="T84" fmla="*/ 2147483647 w 286"/>
                <a:gd name="T85" fmla="*/ 2147483647 h 55"/>
                <a:gd name="T86" fmla="*/ 2147483647 w 286"/>
                <a:gd name="T87" fmla="*/ 2147483647 h 55"/>
                <a:gd name="T88" fmla="*/ 2147483647 w 286"/>
                <a:gd name="T89" fmla="*/ 2147483647 h 55"/>
                <a:gd name="T90" fmla="*/ 0 w 286"/>
                <a:gd name="T91" fmla="*/ 2147483647 h 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86" h="55">
                  <a:moveTo>
                    <a:pt x="0" y="42"/>
                  </a:moveTo>
                  <a:lnTo>
                    <a:pt x="2" y="37"/>
                  </a:lnTo>
                  <a:lnTo>
                    <a:pt x="4" y="34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7" y="21"/>
                  </a:lnTo>
                  <a:lnTo>
                    <a:pt x="7" y="17"/>
                  </a:lnTo>
                  <a:lnTo>
                    <a:pt x="7" y="12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43" y="2"/>
                  </a:lnTo>
                  <a:lnTo>
                    <a:pt x="50" y="1"/>
                  </a:lnTo>
                  <a:lnTo>
                    <a:pt x="56" y="1"/>
                  </a:lnTo>
                  <a:lnTo>
                    <a:pt x="61" y="0"/>
                  </a:lnTo>
                  <a:lnTo>
                    <a:pt x="83" y="0"/>
                  </a:lnTo>
                  <a:lnTo>
                    <a:pt x="104" y="2"/>
                  </a:lnTo>
                  <a:lnTo>
                    <a:pt x="123" y="5"/>
                  </a:lnTo>
                  <a:lnTo>
                    <a:pt x="144" y="8"/>
                  </a:lnTo>
                  <a:lnTo>
                    <a:pt x="163" y="11"/>
                  </a:lnTo>
                  <a:lnTo>
                    <a:pt x="184" y="13"/>
                  </a:lnTo>
                  <a:lnTo>
                    <a:pt x="203" y="14"/>
                  </a:lnTo>
                  <a:lnTo>
                    <a:pt x="224" y="13"/>
                  </a:lnTo>
                  <a:lnTo>
                    <a:pt x="226" y="16"/>
                  </a:lnTo>
                  <a:lnTo>
                    <a:pt x="227" y="17"/>
                  </a:lnTo>
                  <a:lnTo>
                    <a:pt x="229" y="17"/>
                  </a:lnTo>
                  <a:lnTo>
                    <a:pt x="231" y="17"/>
                  </a:lnTo>
                  <a:lnTo>
                    <a:pt x="233" y="16"/>
                  </a:lnTo>
                  <a:lnTo>
                    <a:pt x="234" y="14"/>
                  </a:lnTo>
                  <a:lnTo>
                    <a:pt x="238" y="14"/>
                  </a:lnTo>
                  <a:lnTo>
                    <a:pt x="240" y="13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6" y="13"/>
                  </a:lnTo>
                  <a:lnTo>
                    <a:pt x="250" y="14"/>
                  </a:lnTo>
                  <a:lnTo>
                    <a:pt x="252" y="14"/>
                  </a:lnTo>
                  <a:lnTo>
                    <a:pt x="255" y="16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4" y="17"/>
                  </a:lnTo>
                  <a:lnTo>
                    <a:pt x="266" y="17"/>
                  </a:lnTo>
                  <a:lnTo>
                    <a:pt x="267" y="17"/>
                  </a:lnTo>
                  <a:lnTo>
                    <a:pt x="269" y="17"/>
                  </a:lnTo>
                  <a:lnTo>
                    <a:pt x="271" y="18"/>
                  </a:lnTo>
                  <a:lnTo>
                    <a:pt x="273" y="18"/>
                  </a:lnTo>
                  <a:lnTo>
                    <a:pt x="286" y="26"/>
                  </a:lnTo>
                  <a:lnTo>
                    <a:pt x="279" y="26"/>
                  </a:lnTo>
                  <a:lnTo>
                    <a:pt x="271" y="26"/>
                  </a:lnTo>
                  <a:lnTo>
                    <a:pt x="264" y="25"/>
                  </a:lnTo>
                  <a:lnTo>
                    <a:pt x="257" y="24"/>
                  </a:lnTo>
                  <a:lnTo>
                    <a:pt x="248" y="23"/>
                  </a:lnTo>
                  <a:lnTo>
                    <a:pt x="241" y="22"/>
                  </a:lnTo>
                  <a:lnTo>
                    <a:pt x="233" y="22"/>
                  </a:lnTo>
                  <a:lnTo>
                    <a:pt x="226" y="22"/>
                  </a:lnTo>
                  <a:lnTo>
                    <a:pt x="226" y="23"/>
                  </a:lnTo>
                  <a:lnTo>
                    <a:pt x="227" y="24"/>
                  </a:lnTo>
                  <a:lnTo>
                    <a:pt x="227" y="25"/>
                  </a:lnTo>
                  <a:lnTo>
                    <a:pt x="229" y="26"/>
                  </a:lnTo>
                  <a:lnTo>
                    <a:pt x="229" y="27"/>
                  </a:lnTo>
                  <a:lnTo>
                    <a:pt x="229" y="30"/>
                  </a:lnTo>
                  <a:lnTo>
                    <a:pt x="217" y="27"/>
                  </a:lnTo>
                  <a:lnTo>
                    <a:pt x="203" y="26"/>
                  </a:lnTo>
                  <a:lnTo>
                    <a:pt x="189" y="26"/>
                  </a:lnTo>
                  <a:lnTo>
                    <a:pt x="174" y="26"/>
                  </a:lnTo>
                  <a:lnTo>
                    <a:pt x="160" y="26"/>
                  </a:lnTo>
                  <a:lnTo>
                    <a:pt x="146" y="26"/>
                  </a:lnTo>
                  <a:lnTo>
                    <a:pt x="132" y="26"/>
                  </a:lnTo>
                  <a:lnTo>
                    <a:pt x="118" y="26"/>
                  </a:lnTo>
                  <a:lnTo>
                    <a:pt x="127" y="32"/>
                  </a:lnTo>
                  <a:lnTo>
                    <a:pt x="127" y="34"/>
                  </a:lnTo>
                  <a:lnTo>
                    <a:pt x="127" y="37"/>
                  </a:lnTo>
                  <a:lnTo>
                    <a:pt x="128" y="37"/>
                  </a:lnTo>
                  <a:lnTo>
                    <a:pt x="130" y="37"/>
                  </a:lnTo>
                  <a:lnTo>
                    <a:pt x="130" y="38"/>
                  </a:lnTo>
                  <a:lnTo>
                    <a:pt x="132" y="39"/>
                  </a:lnTo>
                  <a:lnTo>
                    <a:pt x="135" y="39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4" y="45"/>
                  </a:lnTo>
                  <a:lnTo>
                    <a:pt x="132" y="46"/>
                  </a:lnTo>
                  <a:lnTo>
                    <a:pt x="132" y="47"/>
                  </a:lnTo>
                  <a:lnTo>
                    <a:pt x="132" y="49"/>
                  </a:lnTo>
                  <a:lnTo>
                    <a:pt x="130" y="50"/>
                  </a:lnTo>
                  <a:lnTo>
                    <a:pt x="111" y="50"/>
                  </a:lnTo>
                  <a:lnTo>
                    <a:pt x="106" y="47"/>
                  </a:lnTo>
                  <a:lnTo>
                    <a:pt x="99" y="47"/>
                  </a:lnTo>
                  <a:lnTo>
                    <a:pt x="90" y="46"/>
                  </a:lnTo>
                  <a:lnTo>
                    <a:pt x="82" y="45"/>
                  </a:lnTo>
                  <a:lnTo>
                    <a:pt x="75" y="44"/>
                  </a:lnTo>
                  <a:lnTo>
                    <a:pt x="66" y="42"/>
                  </a:lnTo>
                  <a:lnTo>
                    <a:pt x="59" y="41"/>
                  </a:lnTo>
                  <a:lnTo>
                    <a:pt x="52" y="39"/>
                  </a:lnTo>
                  <a:lnTo>
                    <a:pt x="45" y="39"/>
                  </a:lnTo>
                  <a:lnTo>
                    <a:pt x="47" y="39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0" y="38"/>
                  </a:lnTo>
                  <a:lnTo>
                    <a:pt x="35" y="38"/>
                  </a:lnTo>
                  <a:lnTo>
                    <a:pt x="30" y="37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4" y="43"/>
                  </a:lnTo>
                  <a:lnTo>
                    <a:pt x="37" y="55"/>
                  </a:lnTo>
                  <a:lnTo>
                    <a:pt x="31" y="55"/>
                  </a:lnTo>
                  <a:lnTo>
                    <a:pt x="26" y="55"/>
                  </a:lnTo>
                  <a:lnTo>
                    <a:pt x="21" y="54"/>
                  </a:lnTo>
                  <a:lnTo>
                    <a:pt x="17" y="52"/>
                  </a:lnTo>
                  <a:lnTo>
                    <a:pt x="12" y="51"/>
                  </a:lnTo>
                  <a:lnTo>
                    <a:pt x="7" y="50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2" name="Freeform 44">
              <a:extLst>
                <a:ext uri="{FF2B5EF4-FFF2-40B4-BE49-F238E27FC236}">
                  <a16:creationId xmlns:a16="http://schemas.microsoft.com/office/drawing/2014/main" id="{67129461-68AA-5F40-9969-8C5395A2F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3" name="Freeform 45">
              <a:extLst>
                <a:ext uri="{FF2B5EF4-FFF2-40B4-BE49-F238E27FC236}">
                  <a16:creationId xmlns:a16="http://schemas.microsoft.com/office/drawing/2014/main" id="{4F28C8AA-4464-B24A-94CA-08F0017C8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227013" cy="50800"/>
            </a:xfrm>
            <a:custGeom>
              <a:avLst/>
              <a:gdLst>
                <a:gd name="T0" fmla="*/ 2147483647 w 286"/>
                <a:gd name="T1" fmla="*/ 2147483647 h 65"/>
                <a:gd name="T2" fmla="*/ 2147483647 w 286"/>
                <a:gd name="T3" fmla="*/ 2147483647 h 65"/>
                <a:gd name="T4" fmla="*/ 2147483647 w 286"/>
                <a:gd name="T5" fmla="*/ 2147483647 h 65"/>
                <a:gd name="T6" fmla="*/ 2147483647 w 286"/>
                <a:gd name="T7" fmla="*/ 2147483647 h 65"/>
                <a:gd name="T8" fmla="*/ 2147483647 w 286"/>
                <a:gd name="T9" fmla="*/ 2147483647 h 65"/>
                <a:gd name="T10" fmla="*/ 2147483647 w 286"/>
                <a:gd name="T11" fmla="*/ 2147483647 h 65"/>
                <a:gd name="T12" fmla="*/ 2147483647 w 286"/>
                <a:gd name="T13" fmla="*/ 2147483647 h 65"/>
                <a:gd name="T14" fmla="*/ 2147483647 w 286"/>
                <a:gd name="T15" fmla="*/ 2147483647 h 65"/>
                <a:gd name="T16" fmla="*/ 2147483647 w 286"/>
                <a:gd name="T17" fmla="*/ 2147483647 h 65"/>
                <a:gd name="T18" fmla="*/ 2147483647 w 286"/>
                <a:gd name="T19" fmla="*/ 2147483647 h 65"/>
                <a:gd name="T20" fmla="*/ 2147483647 w 286"/>
                <a:gd name="T21" fmla="*/ 2147483647 h 65"/>
                <a:gd name="T22" fmla="*/ 2147483647 w 286"/>
                <a:gd name="T23" fmla="*/ 2147483647 h 65"/>
                <a:gd name="T24" fmla="*/ 2147483647 w 286"/>
                <a:gd name="T25" fmla="*/ 2147483647 h 65"/>
                <a:gd name="T26" fmla="*/ 2147483647 w 286"/>
                <a:gd name="T27" fmla="*/ 2147483647 h 65"/>
                <a:gd name="T28" fmla="*/ 2147483647 w 286"/>
                <a:gd name="T29" fmla="*/ 2147483647 h 65"/>
                <a:gd name="T30" fmla="*/ 2147483647 w 286"/>
                <a:gd name="T31" fmla="*/ 2147483647 h 65"/>
                <a:gd name="T32" fmla="*/ 2147483647 w 286"/>
                <a:gd name="T33" fmla="*/ 2147483647 h 65"/>
                <a:gd name="T34" fmla="*/ 2147483647 w 286"/>
                <a:gd name="T35" fmla="*/ 2147483647 h 65"/>
                <a:gd name="T36" fmla="*/ 2147483647 w 286"/>
                <a:gd name="T37" fmla="*/ 2147483647 h 65"/>
                <a:gd name="T38" fmla="*/ 2147483647 w 286"/>
                <a:gd name="T39" fmla="*/ 2147483647 h 65"/>
                <a:gd name="T40" fmla="*/ 2147483647 w 286"/>
                <a:gd name="T41" fmla="*/ 2147483647 h 65"/>
                <a:gd name="T42" fmla="*/ 2147483647 w 286"/>
                <a:gd name="T43" fmla="*/ 2147483647 h 65"/>
                <a:gd name="T44" fmla="*/ 2147483647 w 286"/>
                <a:gd name="T45" fmla="*/ 2147483647 h 65"/>
                <a:gd name="T46" fmla="*/ 2147483647 w 286"/>
                <a:gd name="T47" fmla="*/ 2147483647 h 65"/>
                <a:gd name="T48" fmla="*/ 2147483647 w 286"/>
                <a:gd name="T49" fmla="*/ 2147483647 h 65"/>
                <a:gd name="T50" fmla="*/ 2147483647 w 286"/>
                <a:gd name="T51" fmla="*/ 2147483647 h 65"/>
                <a:gd name="T52" fmla="*/ 2147483647 w 286"/>
                <a:gd name="T53" fmla="*/ 2147483647 h 65"/>
                <a:gd name="T54" fmla="*/ 2147483647 w 286"/>
                <a:gd name="T55" fmla="*/ 2147483647 h 65"/>
                <a:gd name="T56" fmla="*/ 2147483647 w 286"/>
                <a:gd name="T57" fmla="*/ 2147483647 h 65"/>
                <a:gd name="T58" fmla="*/ 2147483647 w 286"/>
                <a:gd name="T59" fmla="*/ 2147483647 h 65"/>
                <a:gd name="T60" fmla="*/ 2147483647 w 286"/>
                <a:gd name="T61" fmla="*/ 2147483647 h 65"/>
                <a:gd name="T62" fmla="*/ 2147483647 w 286"/>
                <a:gd name="T63" fmla="*/ 2147483647 h 65"/>
                <a:gd name="T64" fmla="*/ 2147483647 w 286"/>
                <a:gd name="T65" fmla="*/ 2147483647 h 65"/>
                <a:gd name="T66" fmla="*/ 2147483647 w 286"/>
                <a:gd name="T67" fmla="*/ 2147483647 h 65"/>
                <a:gd name="T68" fmla="*/ 2147483647 w 286"/>
                <a:gd name="T69" fmla="*/ 2147483647 h 65"/>
                <a:gd name="T70" fmla="*/ 2147483647 w 286"/>
                <a:gd name="T71" fmla="*/ 2147483647 h 65"/>
                <a:gd name="T72" fmla="*/ 2147483647 w 286"/>
                <a:gd name="T73" fmla="*/ 2147483647 h 65"/>
                <a:gd name="T74" fmla="*/ 2147483647 w 286"/>
                <a:gd name="T75" fmla="*/ 2147483647 h 65"/>
                <a:gd name="T76" fmla="*/ 2147483647 w 286"/>
                <a:gd name="T77" fmla="*/ 2147483647 h 65"/>
                <a:gd name="T78" fmla="*/ 2147483647 w 286"/>
                <a:gd name="T79" fmla="*/ 2147483647 h 65"/>
                <a:gd name="T80" fmla="*/ 0 w 286"/>
                <a:gd name="T81" fmla="*/ 2147483647 h 65"/>
                <a:gd name="T82" fmla="*/ 2147483647 w 286"/>
                <a:gd name="T83" fmla="*/ 2147483647 h 65"/>
                <a:gd name="T84" fmla="*/ 2147483647 w 286"/>
                <a:gd name="T85" fmla="*/ 2147483647 h 65"/>
                <a:gd name="T86" fmla="*/ 2147483647 w 286"/>
                <a:gd name="T87" fmla="*/ 2147483647 h 65"/>
                <a:gd name="T88" fmla="*/ 2147483647 w 286"/>
                <a:gd name="T89" fmla="*/ 2147483647 h 65"/>
                <a:gd name="T90" fmla="*/ 2147483647 w 286"/>
                <a:gd name="T91" fmla="*/ 2147483647 h 65"/>
                <a:gd name="T92" fmla="*/ 2147483647 w 286"/>
                <a:gd name="T93" fmla="*/ 2147483647 h 65"/>
                <a:gd name="T94" fmla="*/ 2147483647 w 286"/>
                <a:gd name="T95" fmla="*/ 2147483647 h 65"/>
                <a:gd name="T96" fmla="*/ 2147483647 w 286"/>
                <a:gd name="T97" fmla="*/ 2147483647 h 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86" h="65">
                  <a:moveTo>
                    <a:pt x="214" y="19"/>
                  </a:moveTo>
                  <a:lnTo>
                    <a:pt x="220" y="19"/>
                  </a:lnTo>
                  <a:lnTo>
                    <a:pt x="227" y="20"/>
                  </a:lnTo>
                  <a:lnTo>
                    <a:pt x="234" y="21"/>
                  </a:lnTo>
                  <a:lnTo>
                    <a:pt x="241" y="22"/>
                  </a:lnTo>
                  <a:lnTo>
                    <a:pt x="248" y="24"/>
                  </a:lnTo>
                  <a:lnTo>
                    <a:pt x="255" y="26"/>
                  </a:lnTo>
                  <a:lnTo>
                    <a:pt x="262" y="27"/>
                  </a:lnTo>
                  <a:lnTo>
                    <a:pt x="271" y="27"/>
                  </a:lnTo>
                  <a:lnTo>
                    <a:pt x="286" y="36"/>
                  </a:lnTo>
                  <a:lnTo>
                    <a:pt x="279" y="36"/>
                  </a:lnTo>
                  <a:lnTo>
                    <a:pt x="271" y="36"/>
                  </a:lnTo>
                  <a:lnTo>
                    <a:pt x="264" y="35"/>
                  </a:lnTo>
                  <a:lnTo>
                    <a:pt x="257" y="34"/>
                  </a:lnTo>
                  <a:lnTo>
                    <a:pt x="248" y="33"/>
                  </a:lnTo>
                  <a:lnTo>
                    <a:pt x="241" y="32"/>
                  </a:lnTo>
                  <a:lnTo>
                    <a:pt x="233" y="32"/>
                  </a:lnTo>
                  <a:lnTo>
                    <a:pt x="226" y="32"/>
                  </a:lnTo>
                  <a:lnTo>
                    <a:pt x="226" y="33"/>
                  </a:lnTo>
                  <a:lnTo>
                    <a:pt x="227" y="34"/>
                  </a:lnTo>
                  <a:lnTo>
                    <a:pt x="227" y="35"/>
                  </a:lnTo>
                  <a:lnTo>
                    <a:pt x="229" y="36"/>
                  </a:lnTo>
                  <a:lnTo>
                    <a:pt x="229" y="37"/>
                  </a:lnTo>
                  <a:lnTo>
                    <a:pt x="229" y="40"/>
                  </a:lnTo>
                  <a:lnTo>
                    <a:pt x="217" y="37"/>
                  </a:lnTo>
                  <a:lnTo>
                    <a:pt x="203" y="36"/>
                  </a:lnTo>
                  <a:lnTo>
                    <a:pt x="189" y="36"/>
                  </a:lnTo>
                  <a:lnTo>
                    <a:pt x="174" y="36"/>
                  </a:lnTo>
                  <a:lnTo>
                    <a:pt x="160" y="36"/>
                  </a:lnTo>
                  <a:lnTo>
                    <a:pt x="146" y="36"/>
                  </a:lnTo>
                  <a:lnTo>
                    <a:pt x="132" y="36"/>
                  </a:lnTo>
                  <a:lnTo>
                    <a:pt x="118" y="36"/>
                  </a:lnTo>
                  <a:lnTo>
                    <a:pt x="127" y="42"/>
                  </a:lnTo>
                  <a:lnTo>
                    <a:pt x="127" y="44"/>
                  </a:lnTo>
                  <a:lnTo>
                    <a:pt x="127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30" y="48"/>
                  </a:lnTo>
                  <a:lnTo>
                    <a:pt x="132" y="49"/>
                  </a:lnTo>
                  <a:lnTo>
                    <a:pt x="135" y="49"/>
                  </a:lnTo>
                  <a:lnTo>
                    <a:pt x="135" y="51"/>
                  </a:lnTo>
                  <a:lnTo>
                    <a:pt x="134" y="52"/>
                  </a:lnTo>
                  <a:lnTo>
                    <a:pt x="134" y="54"/>
                  </a:lnTo>
                  <a:lnTo>
                    <a:pt x="134" y="55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2" y="59"/>
                  </a:lnTo>
                  <a:lnTo>
                    <a:pt x="130" y="60"/>
                  </a:lnTo>
                  <a:lnTo>
                    <a:pt x="111" y="60"/>
                  </a:lnTo>
                  <a:lnTo>
                    <a:pt x="106" y="57"/>
                  </a:lnTo>
                  <a:lnTo>
                    <a:pt x="99" y="57"/>
                  </a:lnTo>
                  <a:lnTo>
                    <a:pt x="90" y="56"/>
                  </a:lnTo>
                  <a:lnTo>
                    <a:pt x="82" y="55"/>
                  </a:lnTo>
                  <a:lnTo>
                    <a:pt x="75" y="54"/>
                  </a:lnTo>
                  <a:lnTo>
                    <a:pt x="66" y="52"/>
                  </a:lnTo>
                  <a:lnTo>
                    <a:pt x="59" y="51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45" y="49"/>
                  </a:lnTo>
                  <a:lnTo>
                    <a:pt x="43" y="48"/>
                  </a:lnTo>
                  <a:lnTo>
                    <a:pt x="40" y="48"/>
                  </a:lnTo>
                  <a:lnTo>
                    <a:pt x="35" y="48"/>
                  </a:lnTo>
                  <a:lnTo>
                    <a:pt x="30" y="47"/>
                  </a:lnTo>
                  <a:lnTo>
                    <a:pt x="26" y="47"/>
                  </a:lnTo>
                  <a:lnTo>
                    <a:pt x="24" y="47"/>
                  </a:lnTo>
                  <a:lnTo>
                    <a:pt x="24" y="49"/>
                  </a:lnTo>
                  <a:lnTo>
                    <a:pt x="24" y="53"/>
                  </a:lnTo>
                  <a:lnTo>
                    <a:pt x="37" y="65"/>
                  </a:lnTo>
                  <a:lnTo>
                    <a:pt x="31" y="65"/>
                  </a:lnTo>
                  <a:lnTo>
                    <a:pt x="26" y="65"/>
                  </a:lnTo>
                  <a:lnTo>
                    <a:pt x="21" y="64"/>
                  </a:lnTo>
                  <a:lnTo>
                    <a:pt x="17" y="62"/>
                  </a:lnTo>
                  <a:lnTo>
                    <a:pt x="12" y="61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7" y="14"/>
                  </a:lnTo>
                  <a:lnTo>
                    <a:pt x="193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8" y="18"/>
                  </a:lnTo>
                  <a:lnTo>
                    <a:pt x="21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4" name="Freeform 46">
              <a:extLst>
                <a:ext uri="{FF2B5EF4-FFF2-40B4-BE49-F238E27FC236}">
                  <a16:creationId xmlns:a16="http://schemas.microsoft.com/office/drawing/2014/main" id="{DB2A8825-E914-9345-BB04-30E35F523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17837"/>
              <a:ext cx="163513" cy="14288"/>
            </a:xfrm>
            <a:custGeom>
              <a:avLst/>
              <a:gdLst>
                <a:gd name="T0" fmla="*/ 2147483647 w 207"/>
                <a:gd name="T1" fmla="*/ 2147483647 h 18"/>
                <a:gd name="T2" fmla="*/ 0 w 207"/>
                <a:gd name="T3" fmla="*/ 2147483647 h 18"/>
                <a:gd name="T4" fmla="*/ 0 w 207"/>
                <a:gd name="T5" fmla="*/ 0 h 18"/>
                <a:gd name="T6" fmla="*/ 2147483647 w 207"/>
                <a:gd name="T7" fmla="*/ 2147483647 h 18"/>
                <a:gd name="T8" fmla="*/ 2147483647 w 207"/>
                <a:gd name="T9" fmla="*/ 2147483647 h 18"/>
                <a:gd name="T10" fmla="*/ 2147483647 w 207"/>
                <a:gd name="T11" fmla="*/ 2147483647 h 18"/>
                <a:gd name="T12" fmla="*/ 2147483647 w 207"/>
                <a:gd name="T13" fmla="*/ 2147483647 h 18"/>
                <a:gd name="T14" fmla="*/ 2147483647 w 207"/>
                <a:gd name="T15" fmla="*/ 2147483647 h 18"/>
                <a:gd name="T16" fmla="*/ 2147483647 w 207"/>
                <a:gd name="T17" fmla="*/ 2147483647 h 18"/>
                <a:gd name="T18" fmla="*/ 2147483647 w 207"/>
                <a:gd name="T19" fmla="*/ 2147483647 h 18"/>
                <a:gd name="T20" fmla="*/ 2147483647 w 207"/>
                <a:gd name="T21" fmla="*/ 2147483647 h 18"/>
                <a:gd name="T22" fmla="*/ 2147483647 w 207"/>
                <a:gd name="T23" fmla="*/ 2147483647 h 18"/>
                <a:gd name="T24" fmla="*/ 2147483647 w 207"/>
                <a:gd name="T25" fmla="*/ 2147483647 h 18"/>
                <a:gd name="T26" fmla="*/ 2147483647 w 207"/>
                <a:gd name="T27" fmla="*/ 2147483647 h 18"/>
                <a:gd name="T28" fmla="*/ 2147483647 w 207"/>
                <a:gd name="T29" fmla="*/ 2147483647 h 18"/>
                <a:gd name="T30" fmla="*/ 2147483647 w 207"/>
                <a:gd name="T31" fmla="*/ 2147483647 h 18"/>
                <a:gd name="T32" fmla="*/ 2147483647 w 207"/>
                <a:gd name="T33" fmla="*/ 2147483647 h 18"/>
                <a:gd name="T34" fmla="*/ 2147483647 w 207"/>
                <a:gd name="T35" fmla="*/ 2147483647 h 18"/>
                <a:gd name="T36" fmla="*/ 2147483647 w 207"/>
                <a:gd name="T37" fmla="*/ 2147483647 h 1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7" h="18">
                  <a:moveTo>
                    <a:pt x="207" y="18"/>
                  </a:moveTo>
                  <a:lnTo>
                    <a:pt x="0" y="15"/>
                  </a:lnTo>
                  <a:lnTo>
                    <a:pt x="0" y="0"/>
                  </a:lnTo>
                  <a:lnTo>
                    <a:pt x="21" y="2"/>
                  </a:lnTo>
                  <a:lnTo>
                    <a:pt x="43" y="3"/>
                  </a:lnTo>
                  <a:lnTo>
                    <a:pt x="66" y="4"/>
                  </a:lnTo>
                  <a:lnTo>
                    <a:pt x="89" y="6"/>
                  </a:lnTo>
                  <a:lnTo>
                    <a:pt x="109" y="8"/>
                  </a:lnTo>
                  <a:lnTo>
                    <a:pt x="132" y="9"/>
                  </a:lnTo>
                  <a:lnTo>
                    <a:pt x="155" y="10"/>
                  </a:lnTo>
                  <a:lnTo>
                    <a:pt x="175" y="11"/>
                  </a:lnTo>
                  <a:lnTo>
                    <a:pt x="179" y="11"/>
                  </a:lnTo>
                  <a:lnTo>
                    <a:pt x="182" y="12"/>
                  </a:lnTo>
                  <a:lnTo>
                    <a:pt x="186" y="14"/>
                  </a:lnTo>
                  <a:lnTo>
                    <a:pt x="189" y="15"/>
                  </a:lnTo>
                  <a:lnTo>
                    <a:pt x="194" y="15"/>
                  </a:lnTo>
                  <a:lnTo>
                    <a:pt x="198" y="16"/>
                  </a:lnTo>
                  <a:lnTo>
                    <a:pt x="203" y="17"/>
                  </a:lnTo>
                  <a:lnTo>
                    <a:pt x="207" y="18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5" name="Freeform 47">
              <a:extLst>
                <a:ext uri="{FF2B5EF4-FFF2-40B4-BE49-F238E27FC236}">
                  <a16:creationId xmlns:a16="http://schemas.microsoft.com/office/drawing/2014/main" id="{710D0214-EC15-E64D-AA99-54D51A9C1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258" y="3025774"/>
              <a:ext cx="227013" cy="42863"/>
            </a:xfrm>
            <a:custGeom>
              <a:avLst/>
              <a:gdLst>
                <a:gd name="T0" fmla="*/ 2147483647 w 286"/>
                <a:gd name="T1" fmla="*/ 2147483647 h 55"/>
                <a:gd name="T2" fmla="*/ 2147483647 w 286"/>
                <a:gd name="T3" fmla="*/ 2147483647 h 55"/>
                <a:gd name="T4" fmla="*/ 2147483647 w 286"/>
                <a:gd name="T5" fmla="*/ 2147483647 h 55"/>
                <a:gd name="T6" fmla="*/ 2147483647 w 286"/>
                <a:gd name="T7" fmla="*/ 2147483647 h 55"/>
                <a:gd name="T8" fmla="*/ 2147483647 w 286"/>
                <a:gd name="T9" fmla="*/ 2147483647 h 55"/>
                <a:gd name="T10" fmla="*/ 2147483647 w 286"/>
                <a:gd name="T11" fmla="*/ 2147483647 h 55"/>
                <a:gd name="T12" fmla="*/ 2147483647 w 286"/>
                <a:gd name="T13" fmla="*/ 2147483647 h 55"/>
                <a:gd name="T14" fmla="*/ 2147483647 w 286"/>
                <a:gd name="T15" fmla="*/ 2147483647 h 55"/>
                <a:gd name="T16" fmla="*/ 2147483647 w 286"/>
                <a:gd name="T17" fmla="*/ 2147483647 h 55"/>
                <a:gd name="T18" fmla="*/ 2147483647 w 286"/>
                <a:gd name="T19" fmla="*/ 2147483647 h 55"/>
                <a:gd name="T20" fmla="*/ 2147483647 w 286"/>
                <a:gd name="T21" fmla="*/ 2147483647 h 55"/>
                <a:gd name="T22" fmla="*/ 2147483647 w 286"/>
                <a:gd name="T23" fmla="*/ 2147483647 h 55"/>
                <a:gd name="T24" fmla="*/ 2147483647 w 286"/>
                <a:gd name="T25" fmla="*/ 2147483647 h 55"/>
                <a:gd name="T26" fmla="*/ 2147483647 w 286"/>
                <a:gd name="T27" fmla="*/ 2147483647 h 55"/>
                <a:gd name="T28" fmla="*/ 2147483647 w 286"/>
                <a:gd name="T29" fmla="*/ 2147483647 h 55"/>
                <a:gd name="T30" fmla="*/ 2147483647 w 286"/>
                <a:gd name="T31" fmla="*/ 2147483647 h 55"/>
                <a:gd name="T32" fmla="*/ 2147483647 w 286"/>
                <a:gd name="T33" fmla="*/ 2147483647 h 55"/>
                <a:gd name="T34" fmla="*/ 2147483647 w 286"/>
                <a:gd name="T35" fmla="*/ 2147483647 h 55"/>
                <a:gd name="T36" fmla="*/ 2147483647 w 286"/>
                <a:gd name="T37" fmla="*/ 2147483647 h 55"/>
                <a:gd name="T38" fmla="*/ 2147483647 w 286"/>
                <a:gd name="T39" fmla="*/ 2147483647 h 55"/>
                <a:gd name="T40" fmla="*/ 2147483647 w 286"/>
                <a:gd name="T41" fmla="*/ 2147483647 h 55"/>
                <a:gd name="T42" fmla="*/ 2147483647 w 286"/>
                <a:gd name="T43" fmla="*/ 2147483647 h 55"/>
                <a:gd name="T44" fmla="*/ 2147483647 w 286"/>
                <a:gd name="T45" fmla="*/ 2147483647 h 55"/>
                <a:gd name="T46" fmla="*/ 2147483647 w 286"/>
                <a:gd name="T47" fmla="*/ 2147483647 h 55"/>
                <a:gd name="T48" fmla="*/ 2147483647 w 286"/>
                <a:gd name="T49" fmla="*/ 2147483647 h 55"/>
                <a:gd name="T50" fmla="*/ 2147483647 w 286"/>
                <a:gd name="T51" fmla="*/ 2147483647 h 55"/>
                <a:gd name="T52" fmla="*/ 2147483647 w 286"/>
                <a:gd name="T53" fmla="*/ 2147483647 h 55"/>
                <a:gd name="T54" fmla="*/ 2147483647 w 286"/>
                <a:gd name="T55" fmla="*/ 2147483647 h 55"/>
                <a:gd name="T56" fmla="*/ 2147483647 w 286"/>
                <a:gd name="T57" fmla="*/ 2147483647 h 55"/>
                <a:gd name="T58" fmla="*/ 2147483647 w 286"/>
                <a:gd name="T59" fmla="*/ 2147483647 h 55"/>
                <a:gd name="T60" fmla="*/ 2147483647 w 286"/>
                <a:gd name="T61" fmla="*/ 2147483647 h 55"/>
                <a:gd name="T62" fmla="*/ 2147483647 w 286"/>
                <a:gd name="T63" fmla="*/ 2147483647 h 55"/>
                <a:gd name="T64" fmla="*/ 2147483647 w 286"/>
                <a:gd name="T65" fmla="*/ 2147483647 h 55"/>
                <a:gd name="T66" fmla="*/ 2147483647 w 286"/>
                <a:gd name="T67" fmla="*/ 2147483647 h 55"/>
                <a:gd name="T68" fmla="*/ 2147483647 w 286"/>
                <a:gd name="T69" fmla="*/ 2147483647 h 55"/>
                <a:gd name="T70" fmla="*/ 2147483647 w 286"/>
                <a:gd name="T71" fmla="*/ 2147483647 h 55"/>
                <a:gd name="T72" fmla="*/ 2147483647 w 286"/>
                <a:gd name="T73" fmla="*/ 2147483647 h 55"/>
                <a:gd name="T74" fmla="*/ 2147483647 w 286"/>
                <a:gd name="T75" fmla="*/ 2147483647 h 55"/>
                <a:gd name="T76" fmla="*/ 2147483647 w 286"/>
                <a:gd name="T77" fmla="*/ 2147483647 h 55"/>
                <a:gd name="T78" fmla="*/ 2147483647 w 286"/>
                <a:gd name="T79" fmla="*/ 2147483647 h 55"/>
                <a:gd name="T80" fmla="*/ 2147483647 w 286"/>
                <a:gd name="T81" fmla="*/ 2147483647 h 55"/>
                <a:gd name="T82" fmla="*/ 2147483647 w 286"/>
                <a:gd name="T83" fmla="*/ 2147483647 h 55"/>
                <a:gd name="T84" fmla="*/ 2147483647 w 286"/>
                <a:gd name="T85" fmla="*/ 2147483647 h 55"/>
                <a:gd name="T86" fmla="*/ 2147483647 w 286"/>
                <a:gd name="T87" fmla="*/ 2147483647 h 55"/>
                <a:gd name="T88" fmla="*/ 2147483647 w 286"/>
                <a:gd name="T89" fmla="*/ 2147483647 h 55"/>
                <a:gd name="T90" fmla="*/ 0 w 286"/>
                <a:gd name="T91" fmla="*/ 2147483647 h 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86" h="55">
                  <a:moveTo>
                    <a:pt x="0" y="42"/>
                  </a:moveTo>
                  <a:lnTo>
                    <a:pt x="2" y="37"/>
                  </a:lnTo>
                  <a:lnTo>
                    <a:pt x="4" y="34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7" y="21"/>
                  </a:lnTo>
                  <a:lnTo>
                    <a:pt x="7" y="17"/>
                  </a:lnTo>
                  <a:lnTo>
                    <a:pt x="7" y="12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5"/>
                  </a:lnTo>
                  <a:lnTo>
                    <a:pt x="7" y="4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43" y="2"/>
                  </a:lnTo>
                  <a:lnTo>
                    <a:pt x="50" y="1"/>
                  </a:lnTo>
                  <a:lnTo>
                    <a:pt x="56" y="1"/>
                  </a:lnTo>
                  <a:lnTo>
                    <a:pt x="61" y="0"/>
                  </a:lnTo>
                  <a:lnTo>
                    <a:pt x="83" y="0"/>
                  </a:lnTo>
                  <a:lnTo>
                    <a:pt x="104" y="2"/>
                  </a:lnTo>
                  <a:lnTo>
                    <a:pt x="123" y="5"/>
                  </a:lnTo>
                  <a:lnTo>
                    <a:pt x="144" y="8"/>
                  </a:lnTo>
                  <a:lnTo>
                    <a:pt x="163" y="11"/>
                  </a:lnTo>
                  <a:lnTo>
                    <a:pt x="184" y="13"/>
                  </a:lnTo>
                  <a:lnTo>
                    <a:pt x="203" y="14"/>
                  </a:lnTo>
                  <a:lnTo>
                    <a:pt x="224" y="13"/>
                  </a:lnTo>
                  <a:lnTo>
                    <a:pt x="226" y="16"/>
                  </a:lnTo>
                  <a:lnTo>
                    <a:pt x="227" y="17"/>
                  </a:lnTo>
                  <a:lnTo>
                    <a:pt x="229" y="17"/>
                  </a:lnTo>
                  <a:lnTo>
                    <a:pt x="231" y="17"/>
                  </a:lnTo>
                  <a:lnTo>
                    <a:pt x="233" y="16"/>
                  </a:lnTo>
                  <a:lnTo>
                    <a:pt x="234" y="14"/>
                  </a:lnTo>
                  <a:lnTo>
                    <a:pt x="238" y="14"/>
                  </a:lnTo>
                  <a:lnTo>
                    <a:pt x="240" y="13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6" y="13"/>
                  </a:lnTo>
                  <a:lnTo>
                    <a:pt x="250" y="14"/>
                  </a:lnTo>
                  <a:lnTo>
                    <a:pt x="252" y="14"/>
                  </a:lnTo>
                  <a:lnTo>
                    <a:pt x="255" y="16"/>
                  </a:lnTo>
                  <a:lnTo>
                    <a:pt x="257" y="16"/>
                  </a:lnTo>
                  <a:lnTo>
                    <a:pt x="260" y="16"/>
                  </a:lnTo>
                  <a:lnTo>
                    <a:pt x="264" y="17"/>
                  </a:lnTo>
                  <a:lnTo>
                    <a:pt x="266" y="17"/>
                  </a:lnTo>
                  <a:lnTo>
                    <a:pt x="267" y="17"/>
                  </a:lnTo>
                  <a:lnTo>
                    <a:pt x="269" y="17"/>
                  </a:lnTo>
                  <a:lnTo>
                    <a:pt x="271" y="18"/>
                  </a:lnTo>
                  <a:lnTo>
                    <a:pt x="273" y="18"/>
                  </a:lnTo>
                  <a:lnTo>
                    <a:pt x="286" y="26"/>
                  </a:lnTo>
                  <a:lnTo>
                    <a:pt x="279" y="26"/>
                  </a:lnTo>
                  <a:lnTo>
                    <a:pt x="271" y="26"/>
                  </a:lnTo>
                  <a:lnTo>
                    <a:pt x="264" y="25"/>
                  </a:lnTo>
                  <a:lnTo>
                    <a:pt x="257" y="24"/>
                  </a:lnTo>
                  <a:lnTo>
                    <a:pt x="248" y="23"/>
                  </a:lnTo>
                  <a:lnTo>
                    <a:pt x="241" y="22"/>
                  </a:lnTo>
                  <a:lnTo>
                    <a:pt x="233" y="22"/>
                  </a:lnTo>
                  <a:lnTo>
                    <a:pt x="226" y="22"/>
                  </a:lnTo>
                  <a:lnTo>
                    <a:pt x="226" y="23"/>
                  </a:lnTo>
                  <a:lnTo>
                    <a:pt x="227" y="24"/>
                  </a:lnTo>
                  <a:lnTo>
                    <a:pt x="227" y="25"/>
                  </a:lnTo>
                  <a:lnTo>
                    <a:pt x="229" y="26"/>
                  </a:lnTo>
                  <a:lnTo>
                    <a:pt x="229" y="27"/>
                  </a:lnTo>
                  <a:lnTo>
                    <a:pt x="229" y="30"/>
                  </a:lnTo>
                  <a:lnTo>
                    <a:pt x="217" y="27"/>
                  </a:lnTo>
                  <a:lnTo>
                    <a:pt x="203" y="26"/>
                  </a:lnTo>
                  <a:lnTo>
                    <a:pt x="189" y="26"/>
                  </a:lnTo>
                  <a:lnTo>
                    <a:pt x="174" y="26"/>
                  </a:lnTo>
                  <a:lnTo>
                    <a:pt x="160" y="26"/>
                  </a:lnTo>
                  <a:lnTo>
                    <a:pt x="146" y="26"/>
                  </a:lnTo>
                  <a:lnTo>
                    <a:pt x="132" y="26"/>
                  </a:lnTo>
                  <a:lnTo>
                    <a:pt x="118" y="26"/>
                  </a:lnTo>
                  <a:lnTo>
                    <a:pt x="127" y="32"/>
                  </a:lnTo>
                  <a:lnTo>
                    <a:pt x="127" y="34"/>
                  </a:lnTo>
                  <a:lnTo>
                    <a:pt x="127" y="37"/>
                  </a:lnTo>
                  <a:lnTo>
                    <a:pt x="128" y="37"/>
                  </a:lnTo>
                  <a:lnTo>
                    <a:pt x="130" y="37"/>
                  </a:lnTo>
                  <a:lnTo>
                    <a:pt x="130" y="38"/>
                  </a:lnTo>
                  <a:lnTo>
                    <a:pt x="132" y="39"/>
                  </a:lnTo>
                  <a:lnTo>
                    <a:pt x="135" y="39"/>
                  </a:lnTo>
                  <a:lnTo>
                    <a:pt x="135" y="41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4" y="45"/>
                  </a:lnTo>
                  <a:lnTo>
                    <a:pt x="132" y="46"/>
                  </a:lnTo>
                  <a:lnTo>
                    <a:pt x="132" y="47"/>
                  </a:lnTo>
                  <a:lnTo>
                    <a:pt x="132" y="49"/>
                  </a:lnTo>
                  <a:lnTo>
                    <a:pt x="130" y="50"/>
                  </a:lnTo>
                  <a:lnTo>
                    <a:pt x="111" y="50"/>
                  </a:lnTo>
                  <a:lnTo>
                    <a:pt x="106" y="47"/>
                  </a:lnTo>
                  <a:lnTo>
                    <a:pt x="99" y="47"/>
                  </a:lnTo>
                  <a:lnTo>
                    <a:pt x="90" y="46"/>
                  </a:lnTo>
                  <a:lnTo>
                    <a:pt x="82" y="45"/>
                  </a:lnTo>
                  <a:lnTo>
                    <a:pt x="75" y="44"/>
                  </a:lnTo>
                  <a:lnTo>
                    <a:pt x="66" y="42"/>
                  </a:lnTo>
                  <a:lnTo>
                    <a:pt x="59" y="41"/>
                  </a:lnTo>
                  <a:lnTo>
                    <a:pt x="52" y="39"/>
                  </a:lnTo>
                  <a:lnTo>
                    <a:pt x="45" y="39"/>
                  </a:lnTo>
                  <a:lnTo>
                    <a:pt x="47" y="39"/>
                  </a:lnTo>
                  <a:lnTo>
                    <a:pt x="45" y="39"/>
                  </a:lnTo>
                  <a:lnTo>
                    <a:pt x="43" y="38"/>
                  </a:lnTo>
                  <a:lnTo>
                    <a:pt x="40" y="38"/>
                  </a:lnTo>
                  <a:lnTo>
                    <a:pt x="35" y="38"/>
                  </a:lnTo>
                  <a:lnTo>
                    <a:pt x="30" y="37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4" y="43"/>
                  </a:lnTo>
                  <a:lnTo>
                    <a:pt x="37" y="55"/>
                  </a:lnTo>
                  <a:lnTo>
                    <a:pt x="31" y="55"/>
                  </a:lnTo>
                  <a:lnTo>
                    <a:pt x="26" y="55"/>
                  </a:lnTo>
                  <a:lnTo>
                    <a:pt x="21" y="54"/>
                  </a:lnTo>
                  <a:lnTo>
                    <a:pt x="17" y="52"/>
                  </a:lnTo>
                  <a:lnTo>
                    <a:pt x="12" y="51"/>
                  </a:lnTo>
                  <a:lnTo>
                    <a:pt x="7" y="50"/>
                  </a:lnTo>
                  <a:lnTo>
                    <a:pt x="4" y="50"/>
                  </a:lnTo>
                  <a:lnTo>
                    <a:pt x="0" y="5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CD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6" name="Freeform 48">
              <a:extLst>
                <a:ext uri="{FF2B5EF4-FFF2-40B4-BE49-F238E27FC236}">
                  <a16:creationId xmlns:a16="http://schemas.microsoft.com/office/drawing/2014/main" id="{2A837D4F-A0AD-D34A-826D-2197D7436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958" y="2865437"/>
              <a:ext cx="269875" cy="323850"/>
            </a:xfrm>
            <a:custGeom>
              <a:avLst/>
              <a:gdLst>
                <a:gd name="T0" fmla="*/ 2147483647 w 340"/>
                <a:gd name="T1" fmla="*/ 2147483647 h 408"/>
                <a:gd name="T2" fmla="*/ 2147483647 w 340"/>
                <a:gd name="T3" fmla="*/ 2147483647 h 408"/>
                <a:gd name="T4" fmla="*/ 2147483647 w 340"/>
                <a:gd name="T5" fmla="*/ 2147483647 h 408"/>
                <a:gd name="T6" fmla="*/ 2147483647 w 340"/>
                <a:gd name="T7" fmla="*/ 2147483647 h 408"/>
                <a:gd name="T8" fmla="*/ 2147483647 w 340"/>
                <a:gd name="T9" fmla="*/ 2147483647 h 408"/>
                <a:gd name="T10" fmla="*/ 2147483647 w 340"/>
                <a:gd name="T11" fmla="*/ 2147483647 h 408"/>
                <a:gd name="T12" fmla="*/ 2147483647 w 340"/>
                <a:gd name="T13" fmla="*/ 2147483647 h 408"/>
                <a:gd name="T14" fmla="*/ 2147483647 w 340"/>
                <a:gd name="T15" fmla="*/ 2147483647 h 408"/>
                <a:gd name="T16" fmla="*/ 2147483647 w 340"/>
                <a:gd name="T17" fmla="*/ 2147483647 h 408"/>
                <a:gd name="T18" fmla="*/ 2147483647 w 340"/>
                <a:gd name="T19" fmla="*/ 2147483647 h 408"/>
                <a:gd name="T20" fmla="*/ 2147483647 w 340"/>
                <a:gd name="T21" fmla="*/ 2147483647 h 408"/>
                <a:gd name="T22" fmla="*/ 2147483647 w 340"/>
                <a:gd name="T23" fmla="*/ 2147483647 h 408"/>
                <a:gd name="T24" fmla="*/ 2147483647 w 340"/>
                <a:gd name="T25" fmla="*/ 2147483647 h 408"/>
                <a:gd name="T26" fmla="*/ 2147483647 w 340"/>
                <a:gd name="T27" fmla="*/ 2147483647 h 408"/>
                <a:gd name="T28" fmla="*/ 2147483647 w 340"/>
                <a:gd name="T29" fmla="*/ 2147483647 h 408"/>
                <a:gd name="T30" fmla="*/ 2147483647 w 340"/>
                <a:gd name="T31" fmla="*/ 2147483647 h 408"/>
                <a:gd name="T32" fmla="*/ 2147483647 w 340"/>
                <a:gd name="T33" fmla="*/ 2147483647 h 408"/>
                <a:gd name="T34" fmla="*/ 2147483647 w 340"/>
                <a:gd name="T35" fmla="*/ 2147483647 h 408"/>
                <a:gd name="T36" fmla="*/ 2147483647 w 340"/>
                <a:gd name="T37" fmla="*/ 2147483647 h 408"/>
                <a:gd name="T38" fmla="*/ 2147483647 w 340"/>
                <a:gd name="T39" fmla="*/ 2147483647 h 408"/>
                <a:gd name="T40" fmla="*/ 2147483647 w 340"/>
                <a:gd name="T41" fmla="*/ 2147483647 h 408"/>
                <a:gd name="T42" fmla="*/ 2147483647 w 340"/>
                <a:gd name="T43" fmla="*/ 2147483647 h 408"/>
                <a:gd name="T44" fmla="*/ 2147483647 w 340"/>
                <a:gd name="T45" fmla="*/ 2147483647 h 408"/>
                <a:gd name="T46" fmla="*/ 2147483647 w 340"/>
                <a:gd name="T47" fmla="*/ 2147483647 h 408"/>
                <a:gd name="T48" fmla="*/ 2147483647 w 340"/>
                <a:gd name="T49" fmla="*/ 2147483647 h 408"/>
                <a:gd name="T50" fmla="*/ 2147483647 w 340"/>
                <a:gd name="T51" fmla="*/ 2147483647 h 408"/>
                <a:gd name="T52" fmla="*/ 2147483647 w 340"/>
                <a:gd name="T53" fmla="*/ 2147483647 h 408"/>
                <a:gd name="T54" fmla="*/ 2147483647 w 340"/>
                <a:gd name="T55" fmla="*/ 2147483647 h 408"/>
                <a:gd name="T56" fmla="*/ 2147483647 w 340"/>
                <a:gd name="T57" fmla="*/ 2147483647 h 408"/>
                <a:gd name="T58" fmla="*/ 2147483647 w 340"/>
                <a:gd name="T59" fmla="*/ 2147483647 h 408"/>
                <a:gd name="T60" fmla="*/ 2147483647 w 340"/>
                <a:gd name="T61" fmla="*/ 2147483647 h 408"/>
                <a:gd name="T62" fmla="*/ 2147483647 w 340"/>
                <a:gd name="T63" fmla="*/ 2147483647 h 408"/>
                <a:gd name="T64" fmla="*/ 0 w 340"/>
                <a:gd name="T65" fmla="*/ 2147483647 h 408"/>
                <a:gd name="T66" fmla="*/ 0 w 340"/>
                <a:gd name="T67" fmla="*/ 2147483647 h 408"/>
                <a:gd name="T68" fmla="*/ 2147483647 w 340"/>
                <a:gd name="T69" fmla="*/ 2147483647 h 408"/>
                <a:gd name="T70" fmla="*/ 2147483647 w 340"/>
                <a:gd name="T71" fmla="*/ 2147483647 h 408"/>
                <a:gd name="T72" fmla="*/ 2147483647 w 340"/>
                <a:gd name="T73" fmla="*/ 2147483647 h 408"/>
                <a:gd name="T74" fmla="*/ 2147483647 w 340"/>
                <a:gd name="T75" fmla="*/ 2147483647 h 408"/>
                <a:gd name="T76" fmla="*/ 2147483647 w 340"/>
                <a:gd name="T77" fmla="*/ 2147483647 h 408"/>
                <a:gd name="T78" fmla="*/ 2147483647 w 340"/>
                <a:gd name="T79" fmla="*/ 2147483647 h 408"/>
                <a:gd name="T80" fmla="*/ 2147483647 w 340"/>
                <a:gd name="T81" fmla="*/ 2147483647 h 408"/>
                <a:gd name="T82" fmla="*/ 2147483647 w 340"/>
                <a:gd name="T83" fmla="*/ 2147483647 h 408"/>
                <a:gd name="T84" fmla="*/ 2147483647 w 340"/>
                <a:gd name="T85" fmla="*/ 2147483647 h 408"/>
                <a:gd name="T86" fmla="*/ 2147483647 w 340"/>
                <a:gd name="T87" fmla="*/ 2147483647 h 408"/>
                <a:gd name="T88" fmla="*/ 2147483647 w 340"/>
                <a:gd name="T89" fmla="*/ 2147483647 h 408"/>
                <a:gd name="T90" fmla="*/ 2147483647 w 340"/>
                <a:gd name="T91" fmla="*/ 2147483647 h 408"/>
                <a:gd name="T92" fmla="*/ 2147483647 w 340"/>
                <a:gd name="T93" fmla="*/ 2147483647 h 408"/>
                <a:gd name="T94" fmla="*/ 2147483647 w 340"/>
                <a:gd name="T95" fmla="*/ 2147483647 h 408"/>
                <a:gd name="T96" fmla="*/ 2147483647 w 340"/>
                <a:gd name="T97" fmla="*/ 2147483647 h 408"/>
                <a:gd name="T98" fmla="*/ 2147483647 w 340"/>
                <a:gd name="T99" fmla="*/ 2147483647 h 408"/>
                <a:gd name="T100" fmla="*/ 2147483647 w 340"/>
                <a:gd name="T101" fmla="*/ 2147483647 h 408"/>
                <a:gd name="T102" fmla="*/ 2147483647 w 340"/>
                <a:gd name="T103" fmla="*/ 2147483647 h 408"/>
                <a:gd name="T104" fmla="*/ 2147483647 w 340"/>
                <a:gd name="T105" fmla="*/ 2147483647 h 408"/>
                <a:gd name="T106" fmla="*/ 2147483647 w 340"/>
                <a:gd name="T107" fmla="*/ 2147483647 h 408"/>
                <a:gd name="T108" fmla="*/ 2147483647 w 340"/>
                <a:gd name="T109" fmla="*/ 2147483647 h 408"/>
                <a:gd name="T110" fmla="*/ 2147483647 w 340"/>
                <a:gd name="T111" fmla="*/ 2147483647 h 408"/>
                <a:gd name="T112" fmla="*/ 2147483647 w 340"/>
                <a:gd name="T113" fmla="*/ 2147483647 h 408"/>
                <a:gd name="T114" fmla="*/ 2147483647 w 340"/>
                <a:gd name="T115" fmla="*/ 2147483647 h 4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0" h="408">
                  <a:moveTo>
                    <a:pt x="340" y="0"/>
                  </a:moveTo>
                  <a:lnTo>
                    <a:pt x="338" y="1"/>
                  </a:lnTo>
                  <a:lnTo>
                    <a:pt x="337" y="3"/>
                  </a:lnTo>
                  <a:lnTo>
                    <a:pt x="337" y="4"/>
                  </a:lnTo>
                  <a:lnTo>
                    <a:pt x="335" y="5"/>
                  </a:lnTo>
                  <a:lnTo>
                    <a:pt x="333" y="6"/>
                  </a:lnTo>
                  <a:lnTo>
                    <a:pt x="331" y="8"/>
                  </a:lnTo>
                  <a:lnTo>
                    <a:pt x="330" y="9"/>
                  </a:lnTo>
                  <a:lnTo>
                    <a:pt x="330" y="10"/>
                  </a:lnTo>
                  <a:lnTo>
                    <a:pt x="325" y="10"/>
                  </a:lnTo>
                  <a:lnTo>
                    <a:pt x="323" y="12"/>
                  </a:lnTo>
                  <a:lnTo>
                    <a:pt x="321" y="14"/>
                  </a:lnTo>
                  <a:lnTo>
                    <a:pt x="319" y="16"/>
                  </a:lnTo>
                  <a:lnTo>
                    <a:pt x="316" y="18"/>
                  </a:lnTo>
                  <a:lnTo>
                    <a:pt x="314" y="21"/>
                  </a:lnTo>
                  <a:lnTo>
                    <a:pt x="311" y="23"/>
                  </a:lnTo>
                  <a:lnTo>
                    <a:pt x="307" y="25"/>
                  </a:lnTo>
                  <a:lnTo>
                    <a:pt x="304" y="26"/>
                  </a:lnTo>
                  <a:lnTo>
                    <a:pt x="305" y="28"/>
                  </a:lnTo>
                  <a:lnTo>
                    <a:pt x="305" y="33"/>
                  </a:lnTo>
                  <a:lnTo>
                    <a:pt x="305" y="38"/>
                  </a:lnTo>
                  <a:lnTo>
                    <a:pt x="305" y="45"/>
                  </a:lnTo>
                  <a:lnTo>
                    <a:pt x="304" y="50"/>
                  </a:lnTo>
                  <a:lnTo>
                    <a:pt x="302" y="54"/>
                  </a:lnTo>
                  <a:lnTo>
                    <a:pt x="300" y="58"/>
                  </a:lnTo>
                  <a:lnTo>
                    <a:pt x="297" y="59"/>
                  </a:lnTo>
                  <a:lnTo>
                    <a:pt x="297" y="62"/>
                  </a:lnTo>
                  <a:lnTo>
                    <a:pt x="297" y="64"/>
                  </a:lnTo>
                  <a:lnTo>
                    <a:pt x="295" y="65"/>
                  </a:lnTo>
                  <a:lnTo>
                    <a:pt x="292" y="67"/>
                  </a:lnTo>
                  <a:lnTo>
                    <a:pt x="288" y="68"/>
                  </a:lnTo>
                  <a:lnTo>
                    <a:pt x="285" y="71"/>
                  </a:lnTo>
                  <a:lnTo>
                    <a:pt x="281" y="73"/>
                  </a:lnTo>
                  <a:lnTo>
                    <a:pt x="278" y="75"/>
                  </a:lnTo>
                  <a:lnTo>
                    <a:pt x="276" y="77"/>
                  </a:lnTo>
                  <a:lnTo>
                    <a:pt x="276" y="79"/>
                  </a:lnTo>
                  <a:lnTo>
                    <a:pt x="272" y="80"/>
                  </a:lnTo>
                  <a:lnTo>
                    <a:pt x="269" y="82"/>
                  </a:lnTo>
                  <a:lnTo>
                    <a:pt x="266" y="84"/>
                  </a:lnTo>
                  <a:lnTo>
                    <a:pt x="262" y="87"/>
                  </a:lnTo>
                  <a:lnTo>
                    <a:pt x="257" y="95"/>
                  </a:lnTo>
                  <a:lnTo>
                    <a:pt x="250" y="103"/>
                  </a:lnTo>
                  <a:lnTo>
                    <a:pt x="243" y="113"/>
                  </a:lnTo>
                  <a:lnTo>
                    <a:pt x="238" y="122"/>
                  </a:lnTo>
                  <a:lnTo>
                    <a:pt x="231" y="129"/>
                  </a:lnTo>
                  <a:lnTo>
                    <a:pt x="227" y="134"/>
                  </a:lnTo>
                  <a:lnTo>
                    <a:pt x="226" y="139"/>
                  </a:lnTo>
                  <a:lnTo>
                    <a:pt x="224" y="147"/>
                  </a:lnTo>
                  <a:lnTo>
                    <a:pt x="222" y="157"/>
                  </a:lnTo>
                  <a:lnTo>
                    <a:pt x="219" y="165"/>
                  </a:lnTo>
                  <a:lnTo>
                    <a:pt x="213" y="175"/>
                  </a:lnTo>
                  <a:lnTo>
                    <a:pt x="210" y="183"/>
                  </a:lnTo>
                  <a:lnTo>
                    <a:pt x="203" y="190"/>
                  </a:lnTo>
                  <a:lnTo>
                    <a:pt x="198" y="196"/>
                  </a:lnTo>
                  <a:lnTo>
                    <a:pt x="198" y="198"/>
                  </a:lnTo>
                  <a:lnTo>
                    <a:pt x="198" y="200"/>
                  </a:lnTo>
                  <a:lnTo>
                    <a:pt x="194" y="201"/>
                  </a:lnTo>
                  <a:lnTo>
                    <a:pt x="191" y="202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2" y="211"/>
                  </a:lnTo>
                  <a:lnTo>
                    <a:pt x="177" y="218"/>
                  </a:lnTo>
                  <a:lnTo>
                    <a:pt x="175" y="223"/>
                  </a:lnTo>
                  <a:lnTo>
                    <a:pt x="170" y="228"/>
                  </a:lnTo>
                  <a:lnTo>
                    <a:pt x="168" y="231"/>
                  </a:lnTo>
                  <a:lnTo>
                    <a:pt x="167" y="233"/>
                  </a:lnTo>
                  <a:lnTo>
                    <a:pt x="163" y="234"/>
                  </a:lnTo>
                  <a:lnTo>
                    <a:pt x="161" y="234"/>
                  </a:lnTo>
                  <a:lnTo>
                    <a:pt x="160" y="240"/>
                  </a:lnTo>
                  <a:lnTo>
                    <a:pt x="156" y="248"/>
                  </a:lnTo>
                  <a:lnTo>
                    <a:pt x="153" y="256"/>
                  </a:lnTo>
                  <a:lnTo>
                    <a:pt x="146" y="263"/>
                  </a:lnTo>
                  <a:lnTo>
                    <a:pt x="130" y="280"/>
                  </a:lnTo>
                  <a:lnTo>
                    <a:pt x="111" y="296"/>
                  </a:lnTo>
                  <a:lnTo>
                    <a:pt x="94" y="312"/>
                  </a:lnTo>
                  <a:lnTo>
                    <a:pt x="78" y="328"/>
                  </a:lnTo>
                  <a:lnTo>
                    <a:pt x="71" y="336"/>
                  </a:lnTo>
                  <a:lnTo>
                    <a:pt x="66" y="344"/>
                  </a:lnTo>
                  <a:lnTo>
                    <a:pt x="64" y="350"/>
                  </a:lnTo>
                  <a:lnTo>
                    <a:pt x="62" y="358"/>
                  </a:lnTo>
                  <a:lnTo>
                    <a:pt x="57" y="359"/>
                  </a:lnTo>
                  <a:lnTo>
                    <a:pt x="52" y="363"/>
                  </a:lnTo>
                  <a:lnTo>
                    <a:pt x="43" y="369"/>
                  </a:lnTo>
                  <a:lnTo>
                    <a:pt x="35" y="376"/>
                  </a:lnTo>
                  <a:lnTo>
                    <a:pt x="26" y="383"/>
                  </a:lnTo>
                  <a:lnTo>
                    <a:pt x="19" y="389"/>
                  </a:lnTo>
                  <a:lnTo>
                    <a:pt x="16" y="395"/>
                  </a:lnTo>
                  <a:lnTo>
                    <a:pt x="14" y="398"/>
                  </a:lnTo>
                  <a:lnTo>
                    <a:pt x="10" y="399"/>
                  </a:lnTo>
                  <a:lnTo>
                    <a:pt x="9" y="399"/>
                  </a:lnTo>
                  <a:lnTo>
                    <a:pt x="7" y="400"/>
                  </a:lnTo>
                  <a:lnTo>
                    <a:pt x="5" y="401"/>
                  </a:lnTo>
                  <a:lnTo>
                    <a:pt x="5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5"/>
                  </a:lnTo>
                  <a:lnTo>
                    <a:pt x="0" y="406"/>
                  </a:lnTo>
                  <a:lnTo>
                    <a:pt x="0" y="407"/>
                  </a:lnTo>
                  <a:lnTo>
                    <a:pt x="0" y="408"/>
                  </a:lnTo>
                  <a:lnTo>
                    <a:pt x="3" y="408"/>
                  </a:lnTo>
                  <a:lnTo>
                    <a:pt x="9" y="408"/>
                  </a:lnTo>
                  <a:lnTo>
                    <a:pt x="12" y="408"/>
                  </a:lnTo>
                  <a:lnTo>
                    <a:pt x="17" y="408"/>
                  </a:lnTo>
                  <a:lnTo>
                    <a:pt x="21" y="408"/>
                  </a:lnTo>
                  <a:lnTo>
                    <a:pt x="26" y="407"/>
                  </a:lnTo>
                  <a:lnTo>
                    <a:pt x="30" y="407"/>
                  </a:lnTo>
                  <a:lnTo>
                    <a:pt x="35" y="407"/>
                  </a:lnTo>
                  <a:lnTo>
                    <a:pt x="42" y="401"/>
                  </a:lnTo>
                  <a:lnTo>
                    <a:pt x="49" y="395"/>
                  </a:lnTo>
                  <a:lnTo>
                    <a:pt x="52" y="388"/>
                  </a:lnTo>
                  <a:lnTo>
                    <a:pt x="57" y="381"/>
                  </a:lnTo>
                  <a:lnTo>
                    <a:pt x="61" y="374"/>
                  </a:lnTo>
                  <a:lnTo>
                    <a:pt x="66" y="368"/>
                  </a:lnTo>
                  <a:lnTo>
                    <a:pt x="71" y="361"/>
                  </a:lnTo>
                  <a:lnTo>
                    <a:pt x="80" y="356"/>
                  </a:lnTo>
                  <a:lnTo>
                    <a:pt x="76" y="353"/>
                  </a:lnTo>
                  <a:lnTo>
                    <a:pt x="76" y="352"/>
                  </a:lnTo>
                  <a:lnTo>
                    <a:pt x="76" y="350"/>
                  </a:lnTo>
                  <a:lnTo>
                    <a:pt x="78" y="349"/>
                  </a:lnTo>
                  <a:lnTo>
                    <a:pt x="80" y="348"/>
                  </a:lnTo>
                  <a:lnTo>
                    <a:pt x="82" y="346"/>
                  </a:lnTo>
                  <a:lnTo>
                    <a:pt x="83" y="344"/>
                  </a:lnTo>
                  <a:lnTo>
                    <a:pt x="82" y="343"/>
                  </a:lnTo>
                  <a:lnTo>
                    <a:pt x="90" y="334"/>
                  </a:lnTo>
                  <a:lnTo>
                    <a:pt x="99" y="326"/>
                  </a:lnTo>
                  <a:lnTo>
                    <a:pt x="108" y="319"/>
                  </a:lnTo>
                  <a:lnTo>
                    <a:pt x="115" y="310"/>
                  </a:lnTo>
                  <a:lnTo>
                    <a:pt x="121" y="302"/>
                  </a:lnTo>
                  <a:lnTo>
                    <a:pt x="130" y="294"/>
                  </a:lnTo>
                  <a:lnTo>
                    <a:pt x="137" y="286"/>
                  </a:lnTo>
                  <a:lnTo>
                    <a:pt x="146" y="278"/>
                  </a:lnTo>
                  <a:lnTo>
                    <a:pt x="151" y="271"/>
                  </a:lnTo>
                  <a:lnTo>
                    <a:pt x="158" y="263"/>
                  </a:lnTo>
                  <a:lnTo>
                    <a:pt x="167" y="257"/>
                  </a:lnTo>
                  <a:lnTo>
                    <a:pt x="174" y="250"/>
                  </a:lnTo>
                  <a:lnTo>
                    <a:pt x="180" y="244"/>
                  </a:lnTo>
                  <a:lnTo>
                    <a:pt x="187" y="236"/>
                  </a:lnTo>
                  <a:lnTo>
                    <a:pt x="193" y="228"/>
                  </a:lnTo>
                  <a:lnTo>
                    <a:pt x="198" y="221"/>
                  </a:lnTo>
                  <a:lnTo>
                    <a:pt x="203" y="216"/>
                  </a:lnTo>
                  <a:lnTo>
                    <a:pt x="208" y="212"/>
                  </a:lnTo>
                  <a:lnTo>
                    <a:pt x="212" y="207"/>
                  </a:lnTo>
                  <a:lnTo>
                    <a:pt x="215" y="201"/>
                  </a:lnTo>
                  <a:lnTo>
                    <a:pt x="219" y="195"/>
                  </a:lnTo>
                  <a:lnTo>
                    <a:pt x="224" y="189"/>
                  </a:lnTo>
                  <a:lnTo>
                    <a:pt x="229" y="185"/>
                  </a:lnTo>
                  <a:lnTo>
                    <a:pt x="236" y="182"/>
                  </a:lnTo>
                  <a:lnTo>
                    <a:pt x="243" y="172"/>
                  </a:lnTo>
                  <a:lnTo>
                    <a:pt x="250" y="162"/>
                  </a:lnTo>
                  <a:lnTo>
                    <a:pt x="255" y="151"/>
                  </a:lnTo>
                  <a:lnTo>
                    <a:pt x="262" y="141"/>
                  </a:lnTo>
                  <a:lnTo>
                    <a:pt x="267" y="132"/>
                  </a:lnTo>
                  <a:lnTo>
                    <a:pt x="274" y="122"/>
                  </a:lnTo>
                  <a:lnTo>
                    <a:pt x="279" y="111"/>
                  </a:lnTo>
                  <a:lnTo>
                    <a:pt x="288" y="101"/>
                  </a:lnTo>
                  <a:lnTo>
                    <a:pt x="295" y="94"/>
                  </a:lnTo>
                  <a:lnTo>
                    <a:pt x="302" y="86"/>
                  </a:lnTo>
                  <a:lnTo>
                    <a:pt x="309" y="77"/>
                  </a:lnTo>
                  <a:lnTo>
                    <a:pt x="316" y="68"/>
                  </a:lnTo>
                  <a:lnTo>
                    <a:pt x="321" y="60"/>
                  </a:lnTo>
                  <a:lnTo>
                    <a:pt x="326" y="51"/>
                  </a:lnTo>
                  <a:lnTo>
                    <a:pt x="331" y="42"/>
                  </a:lnTo>
                  <a:lnTo>
                    <a:pt x="335" y="34"/>
                  </a:lnTo>
                  <a:lnTo>
                    <a:pt x="337" y="29"/>
                  </a:lnTo>
                  <a:lnTo>
                    <a:pt x="337" y="25"/>
                  </a:lnTo>
                  <a:lnTo>
                    <a:pt x="338" y="21"/>
                  </a:lnTo>
                  <a:lnTo>
                    <a:pt x="338" y="17"/>
                  </a:lnTo>
                  <a:lnTo>
                    <a:pt x="338" y="13"/>
                  </a:lnTo>
                  <a:lnTo>
                    <a:pt x="338" y="9"/>
                  </a:lnTo>
                  <a:lnTo>
                    <a:pt x="340" y="4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7" name="Freeform 49">
              <a:extLst>
                <a:ext uri="{FF2B5EF4-FFF2-40B4-BE49-F238E27FC236}">
                  <a16:creationId xmlns:a16="http://schemas.microsoft.com/office/drawing/2014/main" id="{1C2BC397-C2AF-D940-8E61-1243E529E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958" y="2865437"/>
              <a:ext cx="269875" cy="323850"/>
            </a:xfrm>
            <a:custGeom>
              <a:avLst/>
              <a:gdLst>
                <a:gd name="T0" fmla="*/ 2147483647 w 340"/>
                <a:gd name="T1" fmla="*/ 2147483647 h 408"/>
                <a:gd name="T2" fmla="*/ 2147483647 w 340"/>
                <a:gd name="T3" fmla="*/ 2147483647 h 408"/>
                <a:gd name="T4" fmla="*/ 2147483647 w 340"/>
                <a:gd name="T5" fmla="*/ 2147483647 h 408"/>
                <a:gd name="T6" fmla="*/ 2147483647 w 340"/>
                <a:gd name="T7" fmla="*/ 2147483647 h 408"/>
                <a:gd name="T8" fmla="*/ 2147483647 w 340"/>
                <a:gd name="T9" fmla="*/ 2147483647 h 408"/>
                <a:gd name="T10" fmla="*/ 2147483647 w 340"/>
                <a:gd name="T11" fmla="*/ 2147483647 h 408"/>
                <a:gd name="T12" fmla="*/ 2147483647 w 340"/>
                <a:gd name="T13" fmla="*/ 2147483647 h 408"/>
                <a:gd name="T14" fmla="*/ 2147483647 w 340"/>
                <a:gd name="T15" fmla="*/ 2147483647 h 408"/>
                <a:gd name="T16" fmla="*/ 2147483647 w 340"/>
                <a:gd name="T17" fmla="*/ 2147483647 h 408"/>
                <a:gd name="T18" fmla="*/ 2147483647 w 340"/>
                <a:gd name="T19" fmla="*/ 2147483647 h 408"/>
                <a:gd name="T20" fmla="*/ 2147483647 w 340"/>
                <a:gd name="T21" fmla="*/ 2147483647 h 408"/>
                <a:gd name="T22" fmla="*/ 2147483647 w 340"/>
                <a:gd name="T23" fmla="*/ 2147483647 h 408"/>
                <a:gd name="T24" fmla="*/ 2147483647 w 340"/>
                <a:gd name="T25" fmla="*/ 2147483647 h 408"/>
                <a:gd name="T26" fmla="*/ 2147483647 w 340"/>
                <a:gd name="T27" fmla="*/ 2147483647 h 408"/>
                <a:gd name="T28" fmla="*/ 2147483647 w 340"/>
                <a:gd name="T29" fmla="*/ 2147483647 h 408"/>
                <a:gd name="T30" fmla="*/ 2147483647 w 340"/>
                <a:gd name="T31" fmla="*/ 2147483647 h 408"/>
                <a:gd name="T32" fmla="*/ 2147483647 w 340"/>
                <a:gd name="T33" fmla="*/ 2147483647 h 408"/>
                <a:gd name="T34" fmla="*/ 2147483647 w 340"/>
                <a:gd name="T35" fmla="*/ 2147483647 h 408"/>
                <a:gd name="T36" fmla="*/ 2147483647 w 340"/>
                <a:gd name="T37" fmla="*/ 2147483647 h 408"/>
                <a:gd name="T38" fmla="*/ 2147483647 w 340"/>
                <a:gd name="T39" fmla="*/ 2147483647 h 408"/>
                <a:gd name="T40" fmla="*/ 2147483647 w 340"/>
                <a:gd name="T41" fmla="*/ 2147483647 h 408"/>
                <a:gd name="T42" fmla="*/ 2147483647 w 340"/>
                <a:gd name="T43" fmla="*/ 2147483647 h 408"/>
                <a:gd name="T44" fmla="*/ 2147483647 w 340"/>
                <a:gd name="T45" fmla="*/ 2147483647 h 408"/>
                <a:gd name="T46" fmla="*/ 2147483647 w 340"/>
                <a:gd name="T47" fmla="*/ 2147483647 h 408"/>
                <a:gd name="T48" fmla="*/ 2147483647 w 340"/>
                <a:gd name="T49" fmla="*/ 2147483647 h 408"/>
                <a:gd name="T50" fmla="*/ 2147483647 w 340"/>
                <a:gd name="T51" fmla="*/ 2147483647 h 408"/>
                <a:gd name="T52" fmla="*/ 2147483647 w 340"/>
                <a:gd name="T53" fmla="*/ 2147483647 h 408"/>
                <a:gd name="T54" fmla="*/ 2147483647 w 340"/>
                <a:gd name="T55" fmla="*/ 2147483647 h 408"/>
                <a:gd name="T56" fmla="*/ 2147483647 w 340"/>
                <a:gd name="T57" fmla="*/ 2147483647 h 408"/>
                <a:gd name="T58" fmla="*/ 2147483647 w 340"/>
                <a:gd name="T59" fmla="*/ 2147483647 h 408"/>
                <a:gd name="T60" fmla="*/ 2147483647 w 340"/>
                <a:gd name="T61" fmla="*/ 2147483647 h 408"/>
                <a:gd name="T62" fmla="*/ 2147483647 w 340"/>
                <a:gd name="T63" fmla="*/ 2147483647 h 408"/>
                <a:gd name="T64" fmla="*/ 0 w 340"/>
                <a:gd name="T65" fmla="*/ 2147483647 h 408"/>
                <a:gd name="T66" fmla="*/ 0 w 340"/>
                <a:gd name="T67" fmla="*/ 2147483647 h 408"/>
                <a:gd name="T68" fmla="*/ 2147483647 w 340"/>
                <a:gd name="T69" fmla="*/ 2147483647 h 408"/>
                <a:gd name="T70" fmla="*/ 2147483647 w 340"/>
                <a:gd name="T71" fmla="*/ 2147483647 h 408"/>
                <a:gd name="T72" fmla="*/ 2147483647 w 340"/>
                <a:gd name="T73" fmla="*/ 2147483647 h 408"/>
                <a:gd name="T74" fmla="*/ 2147483647 w 340"/>
                <a:gd name="T75" fmla="*/ 2147483647 h 408"/>
                <a:gd name="T76" fmla="*/ 2147483647 w 340"/>
                <a:gd name="T77" fmla="*/ 2147483647 h 408"/>
                <a:gd name="T78" fmla="*/ 2147483647 w 340"/>
                <a:gd name="T79" fmla="*/ 2147483647 h 408"/>
                <a:gd name="T80" fmla="*/ 2147483647 w 340"/>
                <a:gd name="T81" fmla="*/ 2147483647 h 408"/>
                <a:gd name="T82" fmla="*/ 2147483647 w 340"/>
                <a:gd name="T83" fmla="*/ 2147483647 h 408"/>
                <a:gd name="T84" fmla="*/ 2147483647 w 340"/>
                <a:gd name="T85" fmla="*/ 2147483647 h 408"/>
                <a:gd name="T86" fmla="*/ 2147483647 w 340"/>
                <a:gd name="T87" fmla="*/ 2147483647 h 408"/>
                <a:gd name="T88" fmla="*/ 2147483647 w 340"/>
                <a:gd name="T89" fmla="*/ 2147483647 h 408"/>
                <a:gd name="T90" fmla="*/ 2147483647 w 340"/>
                <a:gd name="T91" fmla="*/ 2147483647 h 408"/>
                <a:gd name="T92" fmla="*/ 2147483647 w 340"/>
                <a:gd name="T93" fmla="*/ 2147483647 h 408"/>
                <a:gd name="T94" fmla="*/ 2147483647 w 340"/>
                <a:gd name="T95" fmla="*/ 2147483647 h 408"/>
                <a:gd name="T96" fmla="*/ 2147483647 w 340"/>
                <a:gd name="T97" fmla="*/ 2147483647 h 408"/>
                <a:gd name="T98" fmla="*/ 2147483647 w 340"/>
                <a:gd name="T99" fmla="*/ 2147483647 h 408"/>
                <a:gd name="T100" fmla="*/ 2147483647 w 340"/>
                <a:gd name="T101" fmla="*/ 2147483647 h 408"/>
                <a:gd name="T102" fmla="*/ 2147483647 w 340"/>
                <a:gd name="T103" fmla="*/ 2147483647 h 408"/>
                <a:gd name="T104" fmla="*/ 2147483647 w 340"/>
                <a:gd name="T105" fmla="*/ 2147483647 h 408"/>
                <a:gd name="T106" fmla="*/ 2147483647 w 340"/>
                <a:gd name="T107" fmla="*/ 2147483647 h 408"/>
                <a:gd name="T108" fmla="*/ 2147483647 w 340"/>
                <a:gd name="T109" fmla="*/ 2147483647 h 408"/>
                <a:gd name="T110" fmla="*/ 2147483647 w 340"/>
                <a:gd name="T111" fmla="*/ 2147483647 h 408"/>
                <a:gd name="T112" fmla="*/ 2147483647 w 340"/>
                <a:gd name="T113" fmla="*/ 2147483647 h 408"/>
                <a:gd name="T114" fmla="*/ 2147483647 w 340"/>
                <a:gd name="T115" fmla="*/ 2147483647 h 40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0" h="408">
                  <a:moveTo>
                    <a:pt x="340" y="0"/>
                  </a:moveTo>
                  <a:lnTo>
                    <a:pt x="338" y="1"/>
                  </a:lnTo>
                  <a:lnTo>
                    <a:pt x="337" y="3"/>
                  </a:lnTo>
                  <a:lnTo>
                    <a:pt x="337" y="4"/>
                  </a:lnTo>
                  <a:lnTo>
                    <a:pt x="335" y="5"/>
                  </a:lnTo>
                  <a:lnTo>
                    <a:pt x="333" y="6"/>
                  </a:lnTo>
                  <a:lnTo>
                    <a:pt x="331" y="8"/>
                  </a:lnTo>
                  <a:lnTo>
                    <a:pt x="330" y="9"/>
                  </a:lnTo>
                  <a:lnTo>
                    <a:pt x="330" y="10"/>
                  </a:lnTo>
                  <a:lnTo>
                    <a:pt x="325" y="10"/>
                  </a:lnTo>
                  <a:lnTo>
                    <a:pt x="323" y="12"/>
                  </a:lnTo>
                  <a:lnTo>
                    <a:pt x="321" y="14"/>
                  </a:lnTo>
                  <a:lnTo>
                    <a:pt x="319" y="16"/>
                  </a:lnTo>
                  <a:lnTo>
                    <a:pt x="316" y="18"/>
                  </a:lnTo>
                  <a:lnTo>
                    <a:pt x="314" y="21"/>
                  </a:lnTo>
                  <a:lnTo>
                    <a:pt x="311" y="23"/>
                  </a:lnTo>
                  <a:lnTo>
                    <a:pt x="307" y="25"/>
                  </a:lnTo>
                  <a:lnTo>
                    <a:pt x="304" y="26"/>
                  </a:lnTo>
                  <a:lnTo>
                    <a:pt x="305" y="28"/>
                  </a:lnTo>
                  <a:lnTo>
                    <a:pt x="305" y="33"/>
                  </a:lnTo>
                  <a:lnTo>
                    <a:pt x="305" y="38"/>
                  </a:lnTo>
                  <a:lnTo>
                    <a:pt x="305" y="45"/>
                  </a:lnTo>
                  <a:lnTo>
                    <a:pt x="304" y="50"/>
                  </a:lnTo>
                  <a:lnTo>
                    <a:pt x="302" y="54"/>
                  </a:lnTo>
                  <a:lnTo>
                    <a:pt x="300" y="58"/>
                  </a:lnTo>
                  <a:lnTo>
                    <a:pt x="297" y="59"/>
                  </a:lnTo>
                  <a:lnTo>
                    <a:pt x="297" y="62"/>
                  </a:lnTo>
                  <a:lnTo>
                    <a:pt x="297" y="64"/>
                  </a:lnTo>
                  <a:lnTo>
                    <a:pt x="295" y="65"/>
                  </a:lnTo>
                  <a:lnTo>
                    <a:pt x="292" y="67"/>
                  </a:lnTo>
                  <a:lnTo>
                    <a:pt x="288" y="68"/>
                  </a:lnTo>
                  <a:lnTo>
                    <a:pt x="285" y="71"/>
                  </a:lnTo>
                  <a:lnTo>
                    <a:pt x="281" y="73"/>
                  </a:lnTo>
                  <a:lnTo>
                    <a:pt x="278" y="75"/>
                  </a:lnTo>
                  <a:lnTo>
                    <a:pt x="276" y="77"/>
                  </a:lnTo>
                  <a:lnTo>
                    <a:pt x="276" y="79"/>
                  </a:lnTo>
                  <a:lnTo>
                    <a:pt x="272" y="80"/>
                  </a:lnTo>
                  <a:lnTo>
                    <a:pt x="269" y="82"/>
                  </a:lnTo>
                  <a:lnTo>
                    <a:pt x="266" y="84"/>
                  </a:lnTo>
                  <a:lnTo>
                    <a:pt x="262" y="87"/>
                  </a:lnTo>
                  <a:lnTo>
                    <a:pt x="257" y="95"/>
                  </a:lnTo>
                  <a:lnTo>
                    <a:pt x="250" y="103"/>
                  </a:lnTo>
                  <a:lnTo>
                    <a:pt x="243" y="113"/>
                  </a:lnTo>
                  <a:lnTo>
                    <a:pt x="238" y="122"/>
                  </a:lnTo>
                  <a:lnTo>
                    <a:pt x="231" y="129"/>
                  </a:lnTo>
                  <a:lnTo>
                    <a:pt x="227" y="134"/>
                  </a:lnTo>
                  <a:lnTo>
                    <a:pt x="226" y="139"/>
                  </a:lnTo>
                  <a:lnTo>
                    <a:pt x="224" y="147"/>
                  </a:lnTo>
                  <a:lnTo>
                    <a:pt x="222" y="157"/>
                  </a:lnTo>
                  <a:lnTo>
                    <a:pt x="219" y="165"/>
                  </a:lnTo>
                  <a:lnTo>
                    <a:pt x="213" y="175"/>
                  </a:lnTo>
                  <a:lnTo>
                    <a:pt x="210" y="183"/>
                  </a:lnTo>
                  <a:lnTo>
                    <a:pt x="203" y="190"/>
                  </a:lnTo>
                  <a:lnTo>
                    <a:pt x="198" y="196"/>
                  </a:lnTo>
                  <a:lnTo>
                    <a:pt x="198" y="198"/>
                  </a:lnTo>
                  <a:lnTo>
                    <a:pt x="198" y="200"/>
                  </a:lnTo>
                  <a:lnTo>
                    <a:pt x="194" y="201"/>
                  </a:lnTo>
                  <a:lnTo>
                    <a:pt x="191" y="202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2" y="211"/>
                  </a:lnTo>
                  <a:lnTo>
                    <a:pt x="177" y="218"/>
                  </a:lnTo>
                  <a:lnTo>
                    <a:pt x="175" y="223"/>
                  </a:lnTo>
                  <a:lnTo>
                    <a:pt x="170" y="228"/>
                  </a:lnTo>
                  <a:lnTo>
                    <a:pt x="168" y="231"/>
                  </a:lnTo>
                  <a:lnTo>
                    <a:pt x="167" y="233"/>
                  </a:lnTo>
                  <a:lnTo>
                    <a:pt x="163" y="234"/>
                  </a:lnTo>
                  <a:lnTo>
                    <a:pt x="161" y="234"/>
                  </a:lnTo>
                  <a:lnTo>
                    <a:pt x="160" y="240"/>
                  </a:lnTo>
                  <a:lnTo>
                    <a:pt x="156" y="248"/>
                  </a:lnTo>
                  <a:lnTo>
                    <a:pt x="153" y="256"/>
                  </a:lnTo>
                  <a:lnTo>
                    <a:pt x="146" y="263"/>
                  </a:lnTo>
                  <a:lnTo>
                    <a:pt x="130" y="280"/>
                  </a:lnTo>
                  <a:lnTo>
                    <a:pt x="111" y="296"/>
                  </a:lnTo>
                  <a:lnTo>
                    <a:pt x="94" y="312"/>
                  </a:lnTo>
                  <a:lnTo>
                    <a:pt x="78" y="328"/>
                  </a:lnTo>
                  <a:lnTo>
                    <a:pt x="71" y="336"/>
                  </a:lnTo>
                  <a:lnTo>
                    <a:pt x="66" y="344"/>
                  </a:lnTo>
                  <a:lnTo>
                    <a:pt x="64" y="350"/>
                  </a:lnTo>
                  <a:lnTo>
                    <a:pt x="62" y="358"/>
                  </a:lnTo>
                  <a:lnTo>
                    <a:pt x="57" y="359"/>
                  </a:lnTo>
                  <a:lnTo>
                    <a:pt x="52" y="363"/>
                  </a:lnTo>
                  <a:lnTo>
                    <a:pt x="43" y="369"/>
                  </a:lnTo>
                  <a:lnTo>
                    <a:pt x="35" y="376"/>
                  </a:lnTo>
                  <a:lnTo>
                    <a:pt x="26" y="383"/>
                  </a:lnTo>
                  <a:lnTo>
                    <a:pt x="19" y="389"/>
                  </a:lnTo>
                  <a:lnTo>
                    <a:pt x="16" y="395"/>
                  </a:lnTo>
                  <a:lnTo>
                    <a:pt x="14" y="398"/>
                  </a:lnTo>
                  <a:lnTo>
                    <a:pt x="10" y="399"/>
                  </a:lnTo>
                  <a:lnTo>
                    <a:pt x="9" y="399"/>
                  </a:lnTo>
                  <a:lnTo>
                    <a:pt x="7" y="400"/>
                  </a:lnTo>
                  <a:lnTo>
                    <a:pt x="5" y="401"/>
                  </a:lnTo>
                  <a:lnTo>
                    <a:pt x="5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5"/>
                  </a:lnTo>
                  <a:lnTo>
                    <a:pt x="0" y="406"/>
                  </a:lnTo>
                  <a:lnTo>
                    <a:pt x="0" y="407"/>
                  </a:lnTo>
                  <a:lnTo>
                    <a:pt x="0" y="408"/>
                  </a:lnTo>
                  <a:lnTo>
                    <a:pt x="3" y="408"/>
                  </a:lnTo>
                  <a:lnTo>
                    <a:pt x="9" y="408"/>
                  </a:lnTo>
                  <a:lnTo>
                    <a:pt x="12" y="408"/>
                  </a:lnTo>
                  <a:lnTo>
                    <a:pt x="17" y="408"/>
                  </a:lnTo>
                  <a:lnTo>
                    <a:pt x="21" y="408"/>
                  </a:lnTo>
                  <a:lnTo>
                    <a:pt x="26" y="407"/>
                  </a:lnTo>
                  <a:lnTo>
                    <a:pt x="30" y="407"/>
                  </a:lnTo>
                  <a:lnTo>
                    <a:pt x="35" y="407"/>
                  </a:lnTo>
                  <a:lnTo>
                    <a:pt x="42" y="401"/>
                  </a:lnTo>
                  <a:lnTo>
                    <a:pt x="49" y="395"/>
                  </a:lnTo>
                  <a:lnTo>
                    <a:pt x="52" y="388"/>
                  </a:lnTo>
                  <a:lnTo>
                    <a:pt x="57" y="381"/>
                  </a:lnTo>
                  <a:lnTo>
                    <a:pt x="61" y="374"/>
                  </a:lnTo>
                  <a:lnTo>
                    <a:pt x="66" y="368"/>
                  </a:lnTo>
                  <a:lnTo>
                    <a:pt x="71" y="361"/>
                  </a:lnTo>
                  <a:lnTo>
                    <a:pt x="80" y="356"/>
                  </a:lnTo>
                  <a:lnTo>
                    <a:pt x="76" y="353"/>
                  </a:lnTo>
                  <a:lnTo>
                    <a:pt x="76" y="352"/>
                  </a:lnTo>
                  <a:lnTo>
                    <a:pt x="76" y="350"/>
                  </a:lnTo>
                  <a:lnTo>
                    <a:pt x="78" y="349"/>
                  </a:lnTo>
                  <a:lnTo>
                    <a:pt x="80" y="348"/>
                  </a:lnTo>
                  <a:lnTo>
                    <a:pt x="82" y="346"/>
                  </a:lnTo>
                  <a:lnTo>
                    <a:pt x="83" y="344"/>
                  </a:lnTo>
                  <a:lnTo>
                    <a:pt x="82" y="343"/>
                  </a:lnTo>
                  <a:lnTo>
                    <a:pt x="90" y="334"/>
                  </a:lnTo>
                  <a:lnTo>
                    <a:pt x="99" y="326"/>
                  </a:lnTo>
                  <a:lnTo>
                    <a:pt x="108" y="319"/>
                  </a:lnTo>
                  <a:lnTo>
                    <a:pt x="115" y="310"/>
                  </a:lnTo>
                  <a:lnTo>
                    <a:pt x="121" y="302"/>
                  </a:lnTo>
                  <a:lnTo>
                    <a:pt x="130" y="294"/>
                  </a:lnTo>
                  <a:lnTo>
                    <a:pt x="137" y="286"/>
                  </a:lnTo>
                  <a:lnTo>
                    <a:pt x="146" y="278"/>
                  </a:lnTo>
                  <a:lnTo>
                    <a:pt x="151" y="271"/>
                  </a:lnTo>
                  <a:lnTo>
                    <a:pt x="158" y="263"/>
                  </a:lnTo>
                  <a:lnTo>
                    <a:pt x="167" y="257"/>
                  </a:lnTo>
                  <a:lnTo>
                    <a:pt x="174" y="250"/>
                  </a:lnTo>
                  <a:lnTo>
                    <a:pt x="180" y="244"/>
                  </a:lnTo>
                  <a:lnTo>
                    <a:pt x="187" y="236"/>
                  </a:lnTo>
                  <a:lnTo>
                    <a:pt x="193" y="228"/>
                  </a:lnTo>
                  <a:lnTo>
                    <a:pt x="198" y="221"/>
                  </a:lnTo>
                  <a:lnTo>
                    <a:pt x="203" y="216"/>
                  </a:lnTo>
                  <a:lnTo>
                    <a:pt x="208" y="212"/>
                  </a:lnTo>
                  <a:lnTo>
                    <a:pt x="212" y="207"/>
                  </a:lnTo>
                  <a:lnTo>
                    <a:pt x="215" y="201"/>
                  </a:lnTo>
                  <a:lnTo>
                    <a:pt x="219" y="195"/>
                  </a:lnTo>
                  <a:lnTo>
                    <a:pt x="224" y="189"/>
                  </a:lnTo>
                  <a:lnTo>
                    <a:pt x="229" y="185"/>
                  </a:lnTo>
                  <a:lnTo>
                    <a:pt x="236" y="182"/>
                  </a:lnTo>
                  <a:lnTo>
                    <a:pt x="243" y="172"/>
                  </a:lnTo>
                  <a:lnTo>
                    <a:pt x="250" y="162"/>
                  </a:lnTo>
                  <a:lnTo>
                    <a:pt x="255" y="151"/>
                  </a:lnTo>
                  <a:lnTo>
                    <a:pt x="262" y="141"/>
                  </a:lnTo>
                  <a:lnTo>
                    <a:pt x="267" y="132"/>
                  </a:lnTo>
                  <a:lnTo>
                    <a:pt x="274" y="122"/>
                  </a:lnTo>
                  <a:lnTo>
                    <a:pt x="279" y="111"/>
                  </a:lnTo>
                  <a:lnTo>
                    <a:pt x="288" y="101"/>
                  </a:lnTo>
                  <a:lnTo>
                    <a:pt x="295" y="94"/>
                  </a:lnTo>
                  <a:lnTo>
                    <a:pt x="302" y="86"/>
                  </a:lnTo>
                  <a:lnTo>
                    <a:pt x="309" y="77"/>
                  </a:lnTo>
                  <a:lnTo>
                    <a:pt x="316" y="68"/>
                  </a:lnTo>
                  <a:lnTo>
                    <a:pt x="321" y="60"/>
                  </a:lnTo>
                  <a:lnTo>
                    <a:pt x="326" y="51"/>
                  </a:lnTo>
                  <a:lnTo>
                    <a:pt x="331" y="42"/>
                  </a:lnTo>
                  <a:lnTo>
                    <a:pt x="335" y="34"/>
                  </a:lnTo>
                  <a:lnTo>
                    <a:pt x="337" y="29"/>
                  </a:lnTo>
                  <a:lnTo>
                    <a:pt x="337" y="25"/>
                  </a:lnTo>
                  <a:lnTo>
                    <a:pt x="338" y="21"/>
                  </a:lnTo>
                  <a:lnTo>
                    <a:pt x="338" y="17"/>
                  </a:lnTo>
                  <a:lnTo>
                    <a:pt x="338" y="13"/>
                  </a:lnTo>
                  <a:lnTo>
                    <a:pt x="338" y="9"/>
                  </a:lnTo>
                  <a:lnTo>
                    <a:pt x="340" y="4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8" name="Freeform 50">
              <a:extLst>
                <a:ext uri="{FF2B5EF4-FFF2-40B4-BE49-F238E27FC236}">
                  <a16:creationId xmlns:a16="http://schemas.microsoft.com/office/drawing/2014/main" id="{66EBA531-6ED8-9F4E-B2E1-EFDA216B7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8958" y="2865437"/>
              <a:ext cx="269875" cy="323850"/>
            </a:xfrm>
            <a:custGeom>
              <a:avLst/>
              <a:gdLst>
                <a:gd name="T0" fmla="*/ 2147483647 w 340"/>
                <a:gd name="T1" fmla="*/ 2147483647 h 408"/>
                <a:gd name="T2" fmla="*/ 2147483647 w 340"/>
                <a:gd name="T3" fmla="*/ 2147483647 h 408"/>
                <a:gd name="T4" fmla="*/ 2147483647 w 340"/>
                <a:gd name="T5" fmla="*/ 2147483647 h 408"/>
                <a:gd name="T6" fmla="*/ 2147483647 w 340"/>
                <a:gd name="T7" fmla="*/ 2147483647 h 408"/>
                <a:gd name="T8" fmla="*/ 2147483647 w 340"/>
                <a:gd name="T9" fmla="*/ 2147483647 h 408"/>
                <a:gd name="T10" fmla="*/ 2147483647 w 340"/>
                <a:gd name="T11" fmla="*/ 2147483647 h 408"/>
                <a:gd name="T12" fmla="*/ 2147483647 w 340"/>
                <a:gd name="T13" fmla="*/ 2147483647 h 408"/>
                <a:gd name="T14" fmla="*/ 2147483647 w 340"/>
                <a:gd name="T15" fmla="*/ 2147483647 h 408"/>
                <a:gd name="T16" fmla="*/ 2147483647 w 340"/>
                <a:gd name="T17" fmla="*/ 2147483647 h 408"/>
                <a:gd name="T18" fmla="*/ 2147483647 w 340"/>
                <a:gd name="T19" fmla="*/ 2147483647 h 408"/>
                <a:gd name="T20" fmla="*/ 2147483647 w 340"/>
                <a:gd name="T21" fmla="*/ 2147483647 h 408"/>
                <a:gd name="T22" fmla="*/ 2147483647 w 340"/>
                <a:gd name="T23" fmla="*/ 2147483647 h 408"/>
                <a:gd name="T24" fmla="*/ 2147483647 w 340"/>
                <a:gd name="T25" fmla="*/ 2147483647 h 408"/>
                <a:gd name="T26" fmla="*/ 2147483647 w 340"/>
                <a:gd name="T27" fmla="*/ 2147483647 h 408"/>
                <a:gd name="T28" fmla="*/ 2147483647 w 340"/>
                <a:gd name="T29" fmla="*/ 2147483647 h 408"/>
                <a:gd name="T30" fmla="*/ 2147483647 w 340"/>
                <a:gd name="T31" fmla="*/ 2147483647 h 408"/>
                <a:gd name="T32" fmla="*/ 2147483647 w 340"/>
                <a:gd name="T33" fmla="*/ 2147483647 h 408"/>
                <a:gd name="T34" fmla="*/ 2147483647 w 340"/>
                <a:gd name="T35" fmla="*/ 2147483647 h 408"/>
                <a:gd name="T36" fmla="*/ 2147483647 w 340"/>
                <a:gd name="T37" fmla="*/ 2147483647 h 408"/>
                <a:gd name="T38" fmla="*/ 2147483647 w 340"/>
                <a:gd name="T39" fmla="*/ 2147483647 h 408"/>
                <a:gd name="T40" fmla="*/ 2147483647 w 340"/>
                <a:gd name="T41" fmla="*/ 2147483647 h 408"/>
                <a:gd name="T42" fmla="*/ 2147483647 w 340"/>
                <a:gd name="T43" fmla="*/ 2147483647 h 408"/>
                <a:gd name="T44" fmla="*/ 2147483647 w 340"/>
                <a:gd name="T45" fmla="*/ 2147483647 h 408"/>
                <a:gd name="T46" fmla="*/ 2147483647 w 340"/>
                <a:gd name="T47" fmla="*/ 2147483647 h 408"/>
                <a:gd name="T48" fmla="*/ 2147483647 w 340"/>
                <a:gd name="T49" fmla="*/ 2147483647 h 408"/>
                <a:gd name="T50" fmla="*/ 2147483647 w 340"/>
                <a:gd name="T51" fmla="*/ 2147483647 h 408"/>
                <a:gd name="T52" fmla="*/ 2147483647 w 340"/>
                <a:gd name="T53" fmla="*/ 2147483647 h 408"/>
                <a:gd name="T54" fmla="*/ 2147483647 w 340"/>
                <a:gd name="T55" fmla="*/ 2147483647 h 408"/>
                <a:gd name="T56" fmla="*/ 2147483647 w 340"/>
                <a:gd name="T57" fmla="*/ 2147483647 h 408"/>
                <a:gd name="T58" fmla="*/ 2147483647 w 340"/>
                <a:gd name="T59" fmla="*/ 2147483647 h 408"/>
                <a:gd name="T60" fmla="*/ 2147483647 w 340"/>
                <a:gd name="T61" fmla="*/ 2147483647 h 408"/>
                <a:gd name="T62" fmla="*/ 2147483647 w 340"/>
                <a:gd name="T63" fmla="*/ 2147483647 h 408"/>
                <a:gd name="T64" fmla="*/ 2147483647 w 340"/>
                <a:gd name="T65" fmla="*/ 2147483647 h 408"/>
                <a:gd name="T66" fmla="*/ 2147483647 w 340"/>
                <a:gd name="T67" fmla="*/ 2147483647 h 408"/>
                <a:gd name="T68" fmla="*/ 2147483647 w 340"/>
                <a:gd name="T69" fmla="*/ 2147483647 h 408"/>
                <a:gd name="T70" fmla="*/ 2147483647 w 340"/>
                <a:gd name="T71" fmla="*/ 2147483647 h 408"/>
                <a:gd name="T72" fmla="*/ 2147483647 w 340"/>
                <a:gd name="T73" fmla="*/ 2147483647 h 408"/>
                <a:gd name="T74" fmla="*/ 2147483647 w 340"/>
                <a:gd name="T75" fmla="*/ 2147483647 h 408"/>
                <a:gd name="T76" fmla="*/ 2147483647 w 340"/>
                <a:gd name="T77" fmla="*/ 2147483647 h 408"/>
                <a:gd name="T78" fmla="*/ 2147483647 w 340"/>
                <a:gd name="T79" fmla="*/ 2147483647 h 408"/>
                <a:gd name="T80" fmla="*/ 2147483647 w 340"/>
                <a:gd name="T81" fmla="*/ 2147483647 h 408"/>
                <a:gd name="T82" fmla="*/ 2147483647 w 340"/>
                <a:gd name="T83" fmla="*/ 2147483647 h 408"/>
                <a:gd name="T84" fmla="*/ 2147483647 w 340"/>
                <a:gd name="T85" fmla="*/ 2147483647 h 408"/>
                <a:gd name="T86" fmla="*/ 0 w 340"/>
                <a:gd name="T87" fmla="*/ 2147483647 h 408"/>
                <a:gd name="T88" fmla="*/ 0 w 340"/>
                <a:gd name="T89" fmla="*/ 2147483647 h 408"/>
                <a:gd name="T90" fmla="*/ 2147483647 w 340"/>
                <a:gd name="T91" fmla="*/ 2147483647 h 408"/>
                <a:gd name="T92" fmla="*/ 2147483647 w 340"/>
                <a:gd name="T93" fmla="*/ 2147483647 h 408"/>
                <a:gd name="T94" fmla="*/ 2147483647 w 340"/>
                <a:gd name="T95" fmla="*/ 2147483647 h 408"/>
                <a:gd name="T96" fmla="*/ 2147483647 w 340"/>
                <a:gd name="T97" fmla="*/ 2147483647 h 408"/>
                <a:gd name="T98" fmla="*/ 2147483647 w 340"/>
                <a:gd name="T99" fmla="*/ 2147483647 h 408"/>
                <a:gd name="T100" fmla="*/ 2147483647 w 340"/>
                <a:gd name="T101" fmla="*/ 2147483647 h 408"/>
                <a:gd name="T102" fmla="*/ 2147483647 w 340"/>
                <a:gd name="T103" fmla="*/ 2147483647 h 408"/>
                <a:gd name="T104" fmla="*/ 2147483647 w 340"/>
                <a:gd name="T105" fmla="*/ 2147483647 h 408"/>
                <a:gd name="T106" fmla="*/ 2147483647 w 340"/>
                <a:gd name="T107" fmla="*/ 2147483647 h 408"/>
                <a:gd name="T108" fmla="*/ 2147483647 w 340"/>
                <a:gd name="T109" fmla="*/ 2147483647 h 408"/>
                <a:gd name="T110" fmla="*/ 2147483647 w 340"/>
                <a:gd name="T111" fmla="*/ 2147483647 h 408"/>
                <a:gd name="T112" fmla="*/ 2147483647 w 340"/>
                <a:gd name="T113" fmla="*/ 2147483647 h 408"/>
                <a:gd name="T114" fmla="*/ 2147483647 w 340"/>
                <a:gd name="T115" fmla="*/ 2147483647 h 408"/>
                <a:gd name="T116" fmla="*/ 2147483647 w 340"/>
                <a:gd name="T117" fmla="*/ 2147483647 h 408"/>
                <a:gd name="T118" fmla="*/ 2147483647 w 340"/>
                <a:gd name="T119" fmla="*/ 2147483647 h 40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40" h="408">
                  <a:moveTo>
                    <a:pt x="340" y="1"/>
                  </a:moveTo>
                  <a:lnTo>
                    <a:pt x="340" y="1"/>
                  </a:lnTo>
                  <a:lnTo>
                    <a:pt x="340" y="2"/>
                  </a:lnTo>
                  <a:lnTo>
                    <a:pt x="340" y="3"/>
                  </a:lnTo>
                  <a:lnTo>
                    <a:pt x="340" y="4"/>
                  </a:lnTo>
                  <a:lnTo>
                    <a:pt x="340" y="5"/>
                  </a:lnTo>
                  <a:lnTo>
                    <a:pt x="340" y="6"/>
                  </a:lnTo>
                  <a:lnTo>
                    <a:pt x="338" y="6"/>
                  </a:lnTo>
                  <a:lnTo>
                    <a:pt x="338" y="8"/>
                  </a:lnTo>
                  <a:lnTo>
                    <a:pt x="338" y="9"/>
                  </a:lnTo>
                  <a:lnTo>
                    <a:pt x="338" y="10"/>
                  </a:lnTo>
                  <a:lnTo>
                    <a:pt x="338" y="11"/>
                  </a:lnTo>
                  <a:lnTo>
                    <a:pt x="338" y="12"/>
                  </a:lnTo>
                  <a:lnTo>
                    <a:pt x="338" y="13"/>
                  </a:lnTo>
                  <a:lnTo>
                    <a:pt x="338" y="14"/>
                  </a:lnTo>
                  <a:lnTo>
                    <a:pt x="338" y="15"/>
                  </a:lnTo>
                  <a:lnTo>
                    <a:pt x="338" y="16"/>
                  </a:lnTo>
                  <a:lnTo>
                    <a:pt x="338" y="17"/>
                  </a:lnTo>
                  <a:lnTo>
                    <a:pt x="338" y="18"/>
                  </a:lnTo>
                  <a:lnTo>
                    <a:pt x="338" y="20"/>
                  </a:lnTo>
                  <a:lnTo>
                    <a:pt x="338" y="21"/>
                  </a:lnTo>
                  <a:lnTo>
                    <a:pt x="338" y="22"/>
                  </a:lnTo>
                  <a:lnTo>
                    <a:pt x="337" y="22"/>
                  </a:lnTo>
                  <a:lnTo>
                    <a:pt x="337" y="23"/>
                  </a:lnTo>
                  <a:lnTo>
                    <a:pt x="337" y="24"/>
                  </a:lnTo>
                  <a:lnTo>
                    <a:pt x="337" y="25"/>
                  </a:lnTo>
                  <a:lnTo>
                    <a:pt x="337" y="26"/>
                  </a:lnTo>
                  <a:lnTo>
                    <a:pt x="337" y="27"/>
                  </a:lnTo>
                  <a:lnTo>
                    <a:pt x="337" y="28"/>
                  </a:lnTo>
                  <a:lnTo>
                    <a:pt x="337" y="29"/>
                  </a:lnTo>
                  <a:lnTo>
                    <a:pt x="337" y="30"/>
                  </a:lnTo>
                  <a:lnTo>
                    <a:pt x="337" y="32"/>
                  </a:lnTo>
                  <a:lnTo>
                    <a:pt x="337" y="33"/>
                  </a:lnTo>
                  <a:lnTo>
                    <a:pt x="335" y="34"/>
                  </a:lnTo>
                  <a:lnTo>
                    <a:pt x="331" y="42"/>
                  </a:lnTo>
                  <a:lnTo>
                    <a:pt x="326" y="51"/>
                  </a:lnTo>
                  <a:lnTo>
                    <a:pt x="321" y="60"/>
                  </a:lnTo>
                  <a:lnTo>
                    <a:pt x="316" y="68"/>
                  </a:lnTo>
                  <a:lnTo>
                    <a:pt x="309" y="77"/>
                  </a:lnTo>
                  <a:lnTo>
                    <a:pt x="302" y="86"/>
                  </a:lnTo>
                  <a:lnTo>
                    <a:pt x="295" y="94"/>
                  </a:lnTo>
                  <a:lnTo>
                    <a:pt x="288" y="101"/>
                  </a:lnTo>
                  <a:lnTo>
                    <a:pt x="279" y="111"/>
                  </a:lnTo>
                  <a:lnTo>
                    <a:pt x="274" y="122"/>
                  </a:lnTo>
                  <a:lnTo>
                    <a:pt x="267" y="132"/>
                  </a:lnTo>
                  <a:lnTo>
                    <a:pt x="262" y="141"/>
                  </a:lnTo>
                  <a:lnTo>
                    <a:pt x="255" y="151"/>
                  </a:lnTo>
                  <a:lnTo>
                    <a:pt x="250" y="162"/>
                  </a:lnTo>
                  <a:lnTo>
                    <a:pt x="243" y="172"/>
                  </a:lnTo>
                  <a:lnTo>
                    <a:pt x="236" y="182"/>
                  </a:lnTo>
                  <a:lnTo>
                    <a:pt x="229" y="185"/>
                  </a:lnTo>
                  <a:lnTo>
                    <a:pt x="224" y="189"/>
                  </a:lnTo>
                  <a:lnTo>
                    <a:pt x="219" y="195"/>
                  </a:lnTo>
                  <a:lnTo>
                    <a:pt x="215" y="201"/>
                  </a:lnTo>
                  <a:lnTo>
                    <a:pt x="212" y="207"/>
                  </a:lnTo>
                  <a:lnTo>
                    <a:pt x="208" y="212"/>
                  </a:lnTo>
                  <a:lnTo>
                    <a:pt x="203" y="216"/>
                  </a:lnTo>
                  <a:lnTo>
                    <a:pt x="198" y="221"/>
                  </a:lnTo>
                  <a:lnTo>
                    <a:pt x="193" y="228"/>
                  </a:lnTo>
                  <a:lnTo>
                    <a:pt x="187" y="236"/>
                  </a:lnTo>
                  <a:lnTo>
                    <a:pt x="180" y="244"/>
                  </a:lnTo>
                  <a:lnTo>
                    <a:pt x="174" y="250"/>
                  </a:lnTo>
                  <a:lnTo>
                    <a:pt x="167" y="257"/>
                  </a:lnTo>
                  <a:lnTo>
                    <a:pt x="158" y="263"/>
                  </a:lnTo>
                  <a:lnTo>
                    <a:pt x="151" y="271"/>
                  </a:lnTo>
                  <a:lnTo>
                    <a:pt x="146" y="278"/>
                  </a:lnTo>
                  <a:lnTo>
                    <a:pt x="137" y="286"/>
                  </a:lnTo>
                  <a:lnTo>
                    <a:pt x="130" y="294"/>
                  </a:lnTo>
                  <a:lnTo>
                    <a:pt x="121" y="302"/>
                  </a:lnTo>
                  <a:lnTo>
                    <a:pt x="115" y="310"/>
                  </a:lnTo>
                  <a:lnTo>
                    <a:pt x="108" y="319"/>
                  </a:lnTo>
                  <a:lnTo>
                    <a:pt x="99" y="326"/>
                  </a:lnTo>
                  <a:lnTo>
                    <a:pt x="90" y="334"/>
                  </a:lnTo>
                  <a:lnTo>
                    <a:pt x="82" y="343"/>
                  </a:lnTo>
                  <a:lnTo>
                    <a:pt x="83" y="344"/>
                  </a:lnTo>
                  <a:lnTo>
                    <a:pt x="82" y="346"/>
                  </a:lnTo>
                  <a:lnTo>
                    <a:pt x="80" y="348"/>
                  </a:lnTo>
                  <a:lnTo>
                    <a:pt x="78" y="349"/>
                  </a:lnTo>
                  <a:lnTo>
                    <a:pt x="76" y="350"/>
                  </a:lnTo>
                  <a:lnTo>
                    <a:pt x="76" y="352"/>
                  </a:lnTo>
                  <a:lnTo>
                    <a:pt x="76" y="353"/>
                  </a:lnTo>
                  <a:lnTo>
                    <a:pt x="80" y="356"/>
                  </a:lnTo>
                  <a:lnTo>
                    <a:pt x="71" y="361"/>
                  </a:lnTo>
                  <a:lnTo>
                    <a:pt x="66" y="368"/>
                  </a:lnTo>
                  <a:lnTo>
                    <a:pt x="61" y="374"/>
                  </a:lnTo>
                  <a:lnTo>
                    <a:pt x="57" y="381"/>
                  </a:lnTo>
                  <a:lnTo>
                    <a:pt x="52" y="388"/>
                  </a:lnTo>
                  <a:lnTo>
                    <a:pt x="49" y="395"/>
                  </a:lnTo>
                  <a:lnTo>
                    <a:pt x="42" y="401"/>
                  </a:lnTo>
                  <a:lnTo>
                    <a:pt x="35" y="407"/>
                  </a:lnTo>
                  <a:lnTo>
                    <a:pt x="33" y="407"/>
                  </a:lnTo>
                  <a:lnTo>
                    <a:pt x="31" y="407"/>
                  </a:lnTo>
                  <a:lnTo>
                    <a:pt x="30" y="407"/>
                  </a:lnTo>
                  <a:lnTo>
                    <a:pt x="28" y="407"/>
                  </a:lnTo>
                  <a:lnTo>
                    <a:pt x="26" y="407"/>
                  </a:lnTo>
                  <a:lnTo>
                    <a:pt x="24" y="407"/>
                  </a:lnTo>
                  <a:lnTo>
                    <a:pt x="23" y="407"/>
                  </a:lnTo>
                  <a:lnTo>
                    <a:pt x="23" y="408"/>
                  </a:lnTo>
                  <a:lnTo>
                    <a:pt x="21" y="408"/>
                  </a:lnTo>
                  <a:lnTo>
                    <a:pt x="19" y="408"/>
                  </a:lnTo>
                  <a:lnTo>
                    <a:pt x="17" y="408"/>
                  </a:lnTo>
                  <a:lnTo>
                    <a:pt x="16" y="408"/>
                  </a:lnTo>
                  <a:lnTo>
                    <a:pt x="14" y="408"/>
                  </a:lnTo>
                  <a:lnTo>
                    <a:pt x="12" y="408"/>
                  </a:lnTo>
                  <a:lnTo>
                    <a:pt x="10" y="408"/>
                  </a:lnTo>
                  <a:lnTo>
                    <a:pt x="9" y="408"/>
                  </a:lnTo>
                  <a:lnTo>
                    <a:pt x="7" y="408"/>
                  </a:lnTo>
                  <a:lnTo>
                    <a:pt x="5" y="408"/>
                  </a:lnTo>
                  <a:lnTo>
                    <a:pt x="3" y="408"/>
                  </a:lnTo>
                  <a:lnTo>
                    <a:pt x="2" y="408"/>
                  </a:lnTo>
                  <a:lnTo>
                    <a:pt x="0" y="408"/>
                  </a:lnTo>
                  <a:lnTo>
                    <a:pt x="0" y="407"/>
                  </a:lnTo>
                  <a:lnTo>
                    <a:pt x="0" y="406"/>
                  </a:lnTo>
                  <a:lnTo>
                    <a:pt x="2" y="405"/>
                  </a:lnTo>
                  <a:lnTo>
                    <a:pt x="2" y="404"/>
                  </a:lnTo>
                  <a:lnTo>
                    <a:pt x="3" y="402"/>
                  </a:lnTo>
                  <a:lnTo>
                    <a:pt x="5" y="402"/>
                  </a:lnTo>
                  <a:lnTo>
                    <a:pt x="5" y="401"/>
                  </a:lnTo>
                  <a:lnTo>
                    <a:pt x="7" y="400"/>
                  </a:lnTo>
                  <a:lnTo>
                    <a:pt x="9" y="399"/>
                  </a:lnTo>
                  <a:lnTo>
                    <a:pt x="10" y="399"/>
                  </a:lnTo>
                  <a:lnTo>
                    <a:pt x="14" y="398"/>
                  </a:lnTo>
                  <a:lnTo>
                    <a:pt x="16" y="395"/>
                  </a:lnTo>
                  <a:lnTo>
                    <a:pt x="19" y="389"/>
                  </a:lnTo>
                  <a:lnTo>
                    <a:pt x="26" y="383"/>
                  </a:lnTo>
                  <a:lnTo>
                    <a:pt x="35" y="376"/>
                  </a:lnTo>
                  <a:lnTo>
                    <a:pt x="43" y="369"/>
                  </a:lnTo>
                  <a:lnTo>
                    <a:pt x="52" y="363"/>
                  </a:lnTo>
                  <a:lnTo>
                    <a:pt x="57" y="359"/>
                  </a:lnTo>
                  <a:lnTo>
                    <a:pt x="62" y="358"/>
                  </a:lnTo>
                  <a:lnTo>
                    <a:pt x="64" y="350"/>
                  </a:lnTo>
                  <a:lnTo>
                    <a:pt x="66" y="344"/>
                  </a:lnTo>
                  <a:lnTo>
                    <a:pt x="71" y="336"/>
                  </a:lnTo>
                  <a:lnTo>
                    <a:pt x="78" y="328"/>
                  </a:lnTo>
                  <a:lnTo>
                    <a:pt x="94" y="312"/>
                  </a:lnTo>
                  <a:lnTo>
                    <a:pt x="111" y="296"/>
                  </a:lnTo>
                  <a:lnTo>
                    <a:pt x="130" y="280"/>
                  </a:lnTo>
                  <a:lnTo>
                    <a:pt x="146" y="263"/>
                  </a:lnTo>
                  <a:lnTo>
                    <a:pt x="153" y="256"/>
                  </a:lnTo>
                  <a:lnTo>
                    <a:pt x="156" y="248"/>
                  </a:lnTo>
                  <a:lnTo>
                    <a:pt x="160" y="240"/>
                  </a:lnTo>
                  <a:lnTo>
                    <a:pt x="161" y="234"/>
                  </a:lnTo>
                  <a:lnTo>
                    <a:pt x="163" y="234"/>
                  </a:lnTo>
                  <a:lnTo>
                    <a:pt x="167" y="233"/>
                  </a:lnTo>
                  <a:lnTo>
                    <a:pt x="168" y="231"/>
                  </a:lnTo>
                  <a:lnTo>
                    <a:pt x="170" y="228"/>
                  </a:lnTo>
                  <a:lnTo>
                    <a:pt x="175" y="223"/>
                  </a:lnTo>
                  <a:lnTo>
                    <a:pt x="177" y="218"/>
                  </a:lnTo>
                  <a:lnTo>
                    <a:pt x="182" y="211"/>
                  </a:lnTo>
                  <a:lnTo>
                    <a:pt x="186" y="206"/>
                  </a:lnTo>
                  <a:lnTo>
                    <a:pt x="187" y="203"/>
                  </a:lnTo>
                  <a:lnTo>
                    <a:pt x="191" y="202"/>
                  </a:lnTo>
                  <a:lnTo>
                    <a:pt x="194" y="201"/>
                  </a:lnTo>
                  <a:lnTo>
                    <a:pt x="198" y="200"/>
                  </a:lnTo>
                  <a:lnTo>
                    <a:pt x="198" y="198"/>
                  </a:lnTo>
                  <a:lnTo>
                    <a:pt x="198" y="196"/>
                  </a:lnTo>
                  <a:lnTo>
                    <a:pt x="203" y="190"/>
                  </a:lnTo>
                  <a:lnTo>
                    <a:pt x="210" y="183"/>
                  </a:lnTo>
                  <a:lnTo>
                    <a:pt x="213" y="175"/>
                  </a:lnTo>
                  <a:lnTo>
                    <a:pt x="219" y="165"/>
                  </a:lnTo>
                  <a:lnTo>
                    <a:pt x="222" y="157"/>
                  </a:lnTo>
                  <a:lnTo>
                    <a:pt x="224" y="147"/>
                  </a:lnTo>
                  <a:lnTo>
                    <a:pt x="226" y="139"/>
                  </a:lnTo>
                  <a:lnTo>
                    <a:pt x="227" y="134"/>
                  </a:lnTo>
                  <a:lnTo>
                    <a:pt x="231" y="129"/>
                  </a:lnTo>
                  <a:lnTo>
                    <a:pt x="238" y="122"/>
                  </a:lnTo>
                  <a:lnTo>
                    <a:pt x="243" y="113"/>
                  </a:lnTo>
                  <a:lnTo>
                    <a:pt x="250" y="103"/>
                  </a:lnTo>
                  <a:lnTo>
                    <a:pt x="257" y="95"/>
                  </a:lnTo>
                  <a:lnTo>
                    <a:pt x="262" y="87"/>
                  </a:lnTo>
                  <a:lnTo>
                    <a:pt x="266" y="84"/>
                  </a:lnTo>
                  <a:lnTo>
                    <a:pt x="269" y="82"/>
                  </a:lnTo>
                  <a:lnTo>
                    <a:pt x="272" y="80"/>
                  </a:lnTo>
                  <a:lnTo>
                    <a:pt x="276" y="79"/>
                  </a:lnTo>
                  <a:lnTo>
                    <a:pt x="276" y="77"/>
                  </a:lnTo>
                  <a:lnTo>
                    <a:pt x="278" y="75"/>
                  </a:lnTo>
                  <a:lnTo>
                    <a:pt x="281" y="73"/>
                  </a:lnTo>
                  <a:lnTo>
                    <a:pt x="285" y="71"/>
                  </a:lnTo>
                  <a:lnTo>
                    <a:pt x="288" y="68"/>
                  </a:lnTo>
                  <a:lnTo>
                    <a:pt x="292" y="67"/>
                  </a:lnTo>
                  <a:lnTo>
                    <a:pt x="295" y="65"/>
                  </a:lnTo>
                  <a:lnTo>
                    <a:pt x="297" y="64"/>
                  </a:lnTo>
                  <a:lnTo>
                    <a:pt x="297" y="62"/>
                  </a:lnTo>
                  <a:lnTo>
                    <a:pt x="297" y="59"/>
                  </a:lnTo>
                  <a:lnTo>
                    <a:pt x="300" y="58"/>
                  </a:lnTo>
                  <a:lnTo>
                    <a:pt x="302" y="54"/>
                  </a:lnTo>
                  <a:lnTo>
                    <a:pt x="304" y="50"/>
                  </a:lnTo>
                  <a:lnTo>
                    <a:pt x="305" y="45"/>
                  </a:lnTo>
                  <a:lnTo>
                    <a:pt x="305" y="38"/>
                  </a:lnTo>
                  <a:lnTo>
                    <a:pt x="305" y="33"/>
                  </a:lnTo>
                  <a:lnTo>
                    <a:pt x="305" y="28"/>
                  </a:lnTo>
                  <a:lnTo>
                    <a:pt x="304" y="26"/>
                  </a:lnTo>
                  <a:lnTo>
                    <a:pt x="307" y="25"/>
                  </a:lnTo>
                  <a:lnTo>
                    <a:pt x="311" y="23"/>
                  </a:lnTo>
                  <a:lnTo>
                    <a:pt x="314" y="21"/>
                  </a:lnTo>
                  <a:lnTo>
                    <a:pt x="316" y="18"/>
                  </a:lnTo>
                  <a:lnTo>
                    <a:pt x="319" y="16"/>
                  </a:lnTo>
                  <a:lnTo>
                    <a:pt x="321" y="14"/>
                  </a:lnTo>
                  <a:lnTo>
                    <a:pt x="323" y="12"/>
                  </a:lnTo>
                  <a:lnTo>
                    <a:pt x="325" y="10"/>
                  </a:lnTo>
                  <a:lnTo>
                    <a:pt x="330" y="10"/>
                  </a:lnTo>
                  <a:lnTo>
                    <a:pt x="330" y="9"/>
                  </a:lnTo>
                  <a:lnTo>
                    <a:pt x="331" y="8"/>
                  </a:lnTo>
                  <a:lnTo>
                    <a:pt x="333" y="6"/>
                  </a:lnTo>
                  <a:lnTo>
                    <a:pt x="335" y="5"/>
                  </a:lnTo>
                  <a:lnTo>
                    <a:pt x="337" y="4"/>
                  </a:lnTo>
                  <a:lnTo>
                    <a:pt x="337" y="3"/>
                  </a:lnTo>
                  <a:lnTo>
                    <a:pt x="338" y="1"/>
                  </a:lnTo>
                  <a:lnTo>
                    <a:pt x="340" y="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299" name="Freeform 51">
              <a:extLst>
                <a:ext uri="{FF2B5EF4-FFF2-40B4-BE49-F238E27FC236}">
                  <a16:creationId xmlns:a16="http://schemas.microsoft.com/office/drawing/2014/main" id="{7743C0CF-6E4A-AC43-8370-DCFBCF54A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933" y="2584449"/>
              <a:ext cx="90488" cy="46038"/>
            </a:xfrm>
            <a:custGeom>
              <a:avLst/>
              <a:gdLst>
                <a:gd name="T0" fmla="*/ 2147483647 w 115"/>
                <a:gd name="T1" fmla="*/ 0 h 58"/>
                <a:gd name="T2" fmla="*/ 2147483647 w 115"/>
                <a:gd name="T3" fmla="*/ 2147483647 h 58"/>
                <a:gd name="T4" fmla="*/ 2147483647 w 115"/>
                <a:gd name="T5" fmla="*/ 2147483647 h 58"/>
                <a:gd name="T6" fmla="*/ 2147483647 w 115"/>
                <a:gd name="T7" fmla="*/ 2147483647 h 58"/>
                <a:gd name="T8" fmla="*/ 2147483647 w 115"/>
                <a:gd name="T9" fmla="*/ 2147483647 h 58"/>
                <a:gd name="T10" fmla="*/ 2147483647 w 115"/>
                <a:gd name="T11" fmla="*/ 2147483647 h 58"/>
                <a:gd name="T12" fmla="*/ 2147483647 w 115"/>
                <a:gd name="T13" fmla="*/ 2147483647 h 58"/>
                <a:gd name="T14" fmla="*/ 2147483647 w 115"/>
                <a:gd name="T15" fmla="*/ 2147483647 h 58"/>
                <a:gd name="T16" fmla="*/ 2147483647 w 115"/>
                <a:gd name="T17" fmla="*/ 2147483647 h 58"/>
                <a:gd name="T18" fmla="*/ 2147483647 w 115"/>
                <a:gd name="T19" fmla="*/ 2147483647 h 58"/>
                <a:gd name="T20" fmla="*/ 2147483647 w 115"/>
                <a:gd name="T21" fmla="*/ 2147483647 h 58"/>
                <a:gd name="T22" fmla="*/ 2147483647 w 115"/>
                <a:gd name="T23" fmla="*/ 2147483647 h 58"/>
                <a:gd name="T24" fmla="*/ 2147483647 w 115"/>
                <a:gd name="T25" fmla="*/ 2147483647 h 58"/>
                <a:gd name="T26" fmla="*/ 2147483647 w 115"/>
                <a:gd name="T27" fmla="*/ 2147483647 h 58"/>
                <a:gd name="T28" fmla="*/ 2147483647 w 115"/>
                <a:gd name="T29" fmla="*/ 2147483647 h 58"/>
                <a:gd name="T30" fmla="*/ 2147483647 w 115"/>
                <a:gd name="T31" fmla="*/ 2147483647 h 58"/>
                <a:gd name="T32" fmla="*/ 2147483647 w 115"/>
                <a:gd name="T33" fmla="*/ 2147483647 h 58"/>
                <a:gd name="T34" fmla="*/ 2147483647 w 115"/>
                <a:gd name="T35" fmla="*/ 2147483647 h 58"/>
                <a:gd name="T36" fmla="*/ 2147483647 w 115"/>
                <a:gd name="T37" fmla="*/ 2147483647 h 58"/>
                <a:gd name="T38" fmla="*/ 2147483647 w 115"/>
                <a:gd name="T39" fmla="*/ 2147483647 h 58"/>
                <a:gd name="T40" fmla="*/ 2147483647 w 115"/>
                <a:gd name="T41" fmla="*/ 2147483647 h 58"/>
                <a:gd name="T42" fmla="*/ 2147483647 w 115"/>
                <a:gd name="T43" fmla="*/ 2147483647 h 58"/>
                <a:gd name="T44" fmla="*/ 2147483647 w 115"/>
                <a:gd name="T45" fmla="*/ 2147483647 h 58"/>
                <a:gd name="T46" fmla="*/ 2147483647 w 115"/>
                <a:gd name="T47" fmla="*/ 2147483647 h 58"/>
                <a:gd name="T48" fmla="*/ 2147483647 w 115"/>
                <a:gd name="T49" fmla="*/ 2147483647 h 58"/>
                <a:gd name="T50" fmla="*/ 2147483647 w 115"/>
                <a:gd name="T51" fmla="*/ 2147483647 h 58"/>
                <a:gd name="T52" fmla="*/ 2147483647 w 115"/>
                <a:gd name="T53" fmla="*/ 2147483647 h 58"/>
                <a:gd name="T54" fmla="*/ 2147483647 w 115"/>
                <a:gd name="T55" fmla="*/ 2147483647 h 58"/>
                <a:gd name="T56" fmla="*/ 2147483647 w 115"/>
                <a:gd name="T57" fmla="*/ 2147483647 h 58"/>
                <a:gd name="T58" fmla="*/ 2147483647 w 115"/>
                <a:gd name="T59" fmla="*/ 2147483647 h 58"/>
                <a:gd name="T60" fmla="*/ 2147483647 w 115"/>
                <a:gd name="T61" fmla="*/ 2147483647 h 58"/>
                <a:gd name="T62" fmla="*/ 2147483647 w 115"/>
                <a:gd name="T63" fmla="*/ 2147483647 h 58"/>
                <a:gd name="T64" fmla="*/ 2147483647 w 115"/>
                <a:gd name="T65" fmla="*/ 2147483647 h 58"/>
                <a:gd name="T66" fmla="*/ 2147483647 w 115"/>
                <a:gd name="T67" fmla="*/ 2147483647 h 58"/>
                <a:gd name="T68" fmla="*/ 2147483647 w 115"/>
                <a:gd name="T69" fmla="*/ 2147483647 h 58"/>
                <a:gd name="T70" fmla="*/ 2147483647 w 115"/>
                <a:gd name="T71" fmla="*/ 2147483647 h 58"/>
                <a:gd name="T72" fmla="*/ 2147483647 w 115"/>
                <a:gd name="T73" fmla="*/ 2147483647 h 58"/>
                <a:gd name="T74" fmla="*/ 2147483647 w 115"/>
                <a:gd name="T75" fmla="*/ 2147483647 h 58"/>
                <a:gd name="T76" fmla="*/ 2147483647 w 115"/>
                <a:gd name="T77" fmla="*/ 2147483647 h 58"/>
                <a:gd name="T78" fmla="*/ 2147483647 w 115"/>
                <a:gd name="T79" fmla="*/ 2147483647 h 58"/>
                <a:gd name="T80" fmla="*/ 2147483647 w 115"/>
                <a:gd name="T81" fmla="*/ 2147483647 h 58"/>
                <a:gd name="T82" fmla="*/ 2147483647 w 115"/>
                <a:gd name="T83" fmla="*/ 2147483647 h 58"/>
                <a:gd name="T84" fmla="*/ 0 w 115"/>
                <a:gd name="T85" fmla="*/ 2147483647 h 58"/>
                <a:gd name="T86" fmla="*/ 0 w 115"/>
                <a:gd name="T87" fmla="*/ 2147483647 h 58"/>
                <a:gd name="T88" fmla="*/ 2147483647 w 115"/>
                <a:gd name="T89" fmla="*/ 2147483647 h 58"/>
                <a:gd name="T90" fmla="*/ 2147483647 w 115"/>
                <a:gd name="T91" fmla="*/ 2147483647 h 58"/>
                <a:gd name="T92" fmla="*/ 2147483647 w 115"/>
                <a:gd name="T93" fmla="*/ 2147483647 h 58"/>
                <a:gd name="T94" fmla="*/ 2147483647 w 115"/>
                <a:gd name="T95" fmla="*/ 2147483647 h 58"/>
                <a:gd name="T96" fmla="*/ 2147483647 w 115"/>
                <a:gd name="T97" fmla="*/ 2147483647 h 58"/>
                <a:gd name="T98" fmla="*/ 2147483647 w 115"/>
                <a:gd name="T99" fmla="*/ 2147483647 h 58"/>
                <a:gd name="T100" fmla="*/ 2147483647 w 115"/>
                <a:gd name="T101" fmla="*/ 2147483647 h 58"/>
                <a:gd name="T102" fmla="*/ 2147483647 w 115"/>
                <a:gd name="T103" fmla="*/ 2147483647 h 58"/>
                <a:gd name="T104" fmla="*/ 2147483647 w 115"/>
                <a:gd name="T105" fmla="*/ 2147483647 h 58"/>
                <a:gd name="T106" fmla="*/ 2147483647 w 115"/>
                <a:gd name="T107" fmla="*/ 2147483647 h 58"/>
                <a:gd name="T108" fmla="*/ 2147483647 w 115"/>
                <a:gd name="T109" fmla="*/ 2147483647 h 58"/>
                <a:gd name="T110" fmla="*/ 2147483647 w 115"/>
                <a:gd name="T111" fmla="*/ 2147483647 h 58"/>
                <a:gd name="T112" fmla="*/ 2147483647 w 115"/>
                <a:gd name="T113" fmla="*/ 0 h 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5" h="58">
                  <a:moveTo>
                    <a:pt x="7" y="0"/>
                  </a:moveTo>
                  <a:lnTo>
                    <a:pt x="16" y="7"/>
                  </a:lnTo>
                  <a:lnTo>
                    <a:pt x="21" y="13"/>
                  </a:lnTo>
                  <a:lnTo>
                    <a:pt x="25" y="18"/>
                  </a:lnTo>
                  <a:lnTo>
                    <a:pt x="28" y="21"/>
                  </a:lnTo>
                  <a:lnTo>
                    <a:pt x="33" y="23"/>
                  </a:lnTo>
                  <a:lnTo>
                    <a:pt x="39" y="26"/>
                  </a:lnTo>
                  <a:lnTo>
                    <a:pt x="49" y="29"/>
                  </a:lnTo>
                  <a:lnTo>
                    <a:pt x="63" y="31"/>
                  </a:lnTo>
                  <a:lnTo>
                    <a:pt x="65" y="31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3" y="31"/>
                  </a:lnTo>
                  <a:lnTo>
                    <a:pt x="98" y="13"/>
                  </a:lnTo>
                  <a:lnTo>
                    <a:pt x="101" y="11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3"/>
                  </a:lnTo>
                  <a:lnTo>
                    <a:pt x="108" y="4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5" y="26"/>
                  </a:lnTo>
                  <a:lnTo>
                    <a:pt x="115" y="33"/>
                  </a:lnTo>
                  <a:lnTo>
                    <a:pt x="115" y="38"/>
                  </a:lnTo>
                  <a:lnTo>
                    <a:pt x="113" y="42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06" y="49"/>
                  </a:lnTo>
                  <a:lnTo>
                    <a:pt x="85" y="58"/>
                  </a:lnTo>
                  <a:lnTo>
                    <a:pt x="42" y="58"/>
                  </a:lnTo>
                  <a:lnTo>
                    <a:pt x="7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0" name="Freeform 52">
              <a:extLst>
                <a:ext uri="{FF2B5EF4-FFF2-40B4-BE49-F238E27FC236}">
                  <a16:creationId xmlns:a16="http://schemas.microsoft.com/office/drawing/2014/main" id="{1F6BD707-BEB7-B14E-A5C4-BF41561B7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933" y="2584449"/>
              <a:ext cx="90488" cy="46038"/>
            </a:xfrm>
            <a:custGeom>
              <a:avLst/>
              <a:gdLst>
                <a:gd name="T0" fmla="*/ 2147483647 w 115"/>
                <a:gd name="T1" fmla="*/ 0 h 58"/>
                <a:gd name="T2" fmla="*/ 2147483647 w 115"/>
                <a:gd name="T3" fmla="*/ 2147483647 h 58"/>
                <a:gd name="T4" fmla="*/ 2147483647 w 115"/>
                <a:gd name="T5" fmla="*/ 2147483647 h 58"/>
                <a:gd name="T6" fmla="*/ 2147483647 w 115"/>
                <a:gd name="T7" fmla="*/ 2147483647 h 58"/>
                <a:gd name="T8" fmla="*/ 2147483647 w 115"/>
                <a:gd name="T9" fmla="*/ 2147483647 h 58"/>
                <a:gd name="T10" fmla="*/ 2147483647 w 115"/>
                <a:gd name="T11" fmla="*/ 2147483647 h 58"/>
                <a:gd name="T12" fmla="*/ 2147483647 w 115"/>
                <a:gd name="T13" fmla="*/ 2147483647 h 58"/>
                <a:gd name="T14" fmla="*/ 2147483647 w 115"/>
                <a:gd name="T15" fmla="*/ 2147483647 h 58"/>
                <a:gd name="T16" fmla="*/ 2147483647 w 115"/>
                <a:gd name="T17" fmla="*/ 2147483647 h 58"/>
                <a:gd name="T18" fmla="*/ 2147483647 w 115"/>
                <a:gd name="T19" fmla="*/ 2147483647 h 58"/>
                <a:gd name="T20" fmla="*/ 2147483647 w 115"/>
                <a:gd name="T21" fmla="*/ 2147483647 h 58"/>
                <a:gd name="T22" fmla="*/ 2147483647 w 115"/>
                <a:gd name="T23" fmla="*/ 2147483647 h 58"/>
                <a:gd name="T24" fmla="*/ 2147483647 w 115"/>
                <a:gd name="T25" fmla="*/ 2147483647 h 58"/>
                <a:gd name="T26" fmla="*/ 2147483647 w 115"/>
                <a:gd name="T27" fmla="*/ 2147483647 h 58"/>
                <a:gd name="T28" fmla="*/ 2147483647 w 115"/>
                <a:gd name="T29" fmla="*/ 2147483647 h 58"/>
                <a:gd name="T30" fmla="*/ 2147483647 w 115"/>
                <a:gd name="T31" fmla="*/ 2147483647 h 58"/>
                <a:gd name="T32" fmla="*/ 2147483647 w 115"/>
                <a:gd name="T33" fmla="*/ 2147483647 h 58"/>
                <a:gd name="T34" fmla="*/ 2147483647 w 115"/>
                <a:gd name="T35" fmla="*/ 2147483647 h 58"/>
                <a:gd name="T36" fmla="*/ 2147483647 w 115"/>
                <a:gd name="T37" fmla="*/ 2147483647 h 58"/>
                <a:gd name="T38" fmla="*/ 2147483647 w 115"/>
                <a:gd name="T39" fmla="*/ 2147483647 h 58"/>
                <a:gd name="T40" fmla="*/ 2147483647 w 115"/>
                <a:gd name="T41" fmla="*/ 2147483647 h 58"/>
                <a:gd name="T42" fmla="*/ 2147483647 w 115"/>
                <a:gd name="T43" fmla="*/ 2147483647 h 58"/>
                <a:gd name="T44" fmla="*/ 2147483647 w 115"/>
                <a:gd name="T45" fmla="*/ 2147483647 h 58"/>
                <a:gd name="T46" fmla="*/ 2147483647 w 115"/>
                <a:gd name="T47" fmla="*/ 2147483647 h 58"/>
                <a:gd name="T48" fmla="*/ 2147483647 w 115"/>
                <a:gd name="T49" fmla="*/ 2147483647 h 58"/>
                <a:gd name="T50" fmla="*/ 2147483647 w 115"/>
                <a:gd name="T51" fmla="*/ 2147483647 h 58"/>
                <a:gd name="T52" fmla="*/ 2147483647 w 115"/>
                <a:gd name="T53" fmla="*/ 2147483647 h 58"/>
                <a:gd name="T54" fmla="*/ 2147483647 w 115"/>
                <a:gd name="T55" fmla="*/ 2147483647 h 58"/>
                <a:gd name="T56" fmla="*/ 2147483647 w 115"/>
                <a:gd name="T57" fmla="*/ 2147483647 h 58"/>
                <a:gd name="T58" fmla="*/ 2147483647 w 115"/>
                <a:gd name="T59" fmla="*/ 2147483647 h 58"/>
                <a:gd name="T60" fmla="*/ 2147483647 w 115"/>
                <a:gd name="T61" fmla="*/ 2147483647 h 58"/>
                <a:gd name="T62" fmla="*/ 2147483647 w 115"/>
                <a:gd name="T63" fmla="*/ 2147483647 h 58"/>
                <a:gd name="T64" fmla="*/ 2147483647 w 115"/>
                <a:gd name="T65" fmla="*/ 2147483647 h 58"/>
                <a:gd name="T66" fmla="*/ 2147483647 w 115"/>
                <a:gd name="T67" fmla="*/ 2147483647 h 58"/>
                <a:gd name="T68" fmla="*/ 2147483647 w 115"/>
                <a:gd name="T69" fmla="*/ 2147483647 h 58"/>
                <a:gd name="T70" fmla="*/ 2147483647 w 115"/>
                <a:gd name="T71" fmla="*/ 2147483647 h 58"/>
                <a:gd name="T72" fmla="*/ 2147483647 w 115"/>
                <a:gd name="T73" fmla="*/ 2147483647 h 58"/>
                <a:gd name="T74" fmla="*/ 2147483647 w 115"/>
                <a:gd name="T75" fmla="*/ 2147483647 h 58"/>
                <a:gd name="T76" fmla="*/ 2147483647 w 115"/>
                <a:gd name="T77" fmla="*/ 2147483647 h 58"/>
                <a:gd name="T78" fmla="*/ 2147483647 w 115"/>
                <a:gd name="T79" fmla="*/ 2147483647 h 58"/>
                <a:gd name="T80" fmla="*/ 2147483647 w 115"/>
                <a:gd name="T81" fmla="*/ 2147483647 h 58"/>
                <a:gd name="T82" fmla="*/ 2147483647 w 115"/>
                <a:gd name="T83" fmla="*/ 2147483647 h 58"/>
                <a:gd name="T84" fmla="*/ 0 w 115"/>
                <a:gd name="T85" fmla="*/ 2147483647 h 58"/>
                <a:gd name="T86" fmla="*/ 0 w 115"/>
                <a:gd name="T87" fmla="*/ 2147483647 h 58"/>
                <a:gd name="T88" fmla="*/ 2147483647 w 115"/>
                <a:gd name="T89" fmla="*/ 2147483647 h 58"/>
                <a:gd name="T90" fmla="*/ 2147483647 w 115"/>
                <a:gd name="T91" fmla="*/ 2147483647 h 58"/>
                <a:gd name="T92" fmla="*/ 2147483647 w 115"/>
                <a:gd name="T93" fmla="*/ 2147483647 h 58"/>
                <a:gd name="T94" fmla="*/ 2147483647 w 115"/>
                <a:gd name="T95" fmla="*/ 2147483647 h 58"/>
                <a:gd name="T96" fmla="*/ 2147483647 w 115"/>
                <a:gd name="T97" fmla="*/ 2147483647 h 58"/>
                <a:gd name="T98" fmla="*/ 2147483647 w 115"/>
                <a:gd name="T99" fmla="*/ 2147483647 h 58"/>
                <a:gd name="T100" fmla="*/ 2147483647 w 115"/>
                <a:gd name="T101" fmla="*/ 2147483647 h 58"/>
                <a:gd name="T102" fmla="*/ 2147483647 w 115"/>
                <a:gd name="T103" fmla="*/ 2147483647 h 58"/>
                <a:gd name="T104" fmla="*/ 2147483647 w 115"/>
                <a:gd name="T105" fmla="*/ 2147483647 h 58"/>
                <a:gd name="T106" fmla="*/ 2147483647 w 115"/>
                <a:gd name="T107" fmla="*/ 2147483647 h 58"/>
                <a:gd name="T108" fmla="*/ 2147483647 w 115"/>
                <a:gd name="T109" fmla="*/ 2147483647 h 58"/>
                <a:gd name="T110" fmla="*/ 2147483647 w 115"/>
                <a:gd name="T111" fmla="*/ 2147483647 h 58"/>
                <a:gd name="T112" fmla="*/ 2147483647 w 115"/>
                <a:gd name="T113" fmla="*/ 0 h 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5" h="58">
                  <a:moveTo>
                    <a:pt x="7" y="0"/>
                  </a:moveTo>
                  <a:lnTo>
                    <a:pt x="16" y="7"/>
                  </a:lnTo>
                  <a:lnTo>
                    <a:pt x="21" y="13"/>
                  </a:lnTo>
                  <a:lnTo>
                    <a:pt x="25" y="18"/>
                  </a:lnTo>
                  <a:lnTo>
                    <a:pt x="28" y="21"/>
                  </a:lnTo>
                  <a:lnTo>
                    <a:pt x="33" y="23"/>
                  </a:lnTo>
                  <a:lnTo>
                    <a:pt x="39" y="26"/>
                  </a:lnTo>
                  <a:lnTo>
                    <a:pt x="49" y="29"/>
                  </a:lnTo>
                  <a:lnTo>
                    <a:pt x="63" y="31"/>
                  </a:lnTo>
                  <a:lnTo>
                    <a:pt x="65" y="31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3" y="31"/>
                  </a:lnTo>
                  <a:lnTo>
                    <a:pt x="98" y="13"/>
                  </a:lnTo>
                  <a:lnTo>
                    <a:pt x="101" y="11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3"/>
                  </a:lnTo>
                  <a:lnTo>
                    <a:pt x="108" y="4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5" y="26"/>
                  </a:lnTo>
                  <a:lnTo>
                    <a:pt x="115" y="33"/>
                  </a:lnTo>
                  <a:lnTo>
                    <a:pt x="115" y="38"/>
                  </a:lnTo>
                  <a:lnTo>
                    <a:pt x="113" y="42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06" y="49"/>
                  </a:lnTo>
                  <a:lnTo>
                    <a:pt x="85" y="58"/>
                  </a:lnTo>
                  <a:lnTo>
                    <a:pt x="42" y="58"/>
                  </a:lnTo>
                  <a:lnTo>
                    <a:pt x="7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1" name="Freeform 53">
              <a:extLst>
                <a:ext uri="{FF2B5EF4-FFF2-40B4-BE49-F238E27FC236}">
                  <a16:creationId xmlns:a16="http://schemas.microsoft.com/office/drawing/2014/main" id="{2AEE54FF-C384-0E4C-9DC0-D34827C31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8933" y="2584449"/>
              <a:ext cx="90488" cy="46038"/>
            </a:xfrm>
            <a:custGeom>
              <a:avLst/>
              <a:gdLst>
                <a:gd name="T0" fmla="*/ 2147483647 w 115"/>
                <a:gd name="T1" fmla="*/ 0 h 58"/>
                <a:gd name="T2" fmla="*/ 2147483647 w 115"/>
                <a:gd name="T3" fmla="*/ 2147483647 h 58"/>
                <a:gd name="T4" fmla="*/ 2147483647 w 115"/>
                <a:gd name="T5" fmla="*/ 2147483647 h 58"/>
                <a:gd name="T6" fmla="*/ 2147483647 w 115"/>
                <a:gd name="T7" fmla="*/ 2147483647 h 58"/>
                <a:gd name="T8" fmla="*/ 2147483647 w 115"/>
                <a:gd name="T9" fmla="*/ 2147483647 h 58"/>
                <a:gd name="T10" fmla="*/ 2147483647 w 115"/>
                <a:gd name="T11" fmla="*/ 2147483647 h 58"/>
                <a:gd name="T12" fmla="*/ 2147483647 w 115"/>
                <a:gd name="T13" fmla="*/ 2147483647 h 58"/>
                <a:gd name="T14" fmla="*/ 2147483647 w 115"/>
                <a:gd name="T15" fmla="*/ 2147483647 h 58"/>
                <a:gd name="T16" fmla="*/ 2147483647 w 115"/>
                <a:gd name="T17" fmla="*/ 2147483647 h 58"/>
                <a:gd name="T18" fmla="*/ 2147483647 w 115"/>
                <a:gd name="T19" fmla="*/ 2147483647 h 58"/>
                <a:gd name="T20" fmla="*/ 2147483647 w 115"/>
                <a:gd name="T21" fmla="*/ 2147483647 h 58"/>
                <a:gd name="T22" fmla="*/ 2147483647 w 115"/>
                <a:gd name="T23" fmla="*/ 2147483647 h 58"/>
                <a:gd name="T24" fmla="*/ 2147483647 w 115"/>
                <a:gd name="T25" fmla="*/ 2147483647 h 58"/>
                <a:gd name="T26" fmla="*/ 2147483647 w 115"/>
                <a:gd name="T27" fmla="*/ 2147483647 h 58"/>
                <a:gd name="T28" fmla="*/ 2147483647 w 115"/>
                <a:gd name="T29" fmla="*/ 2147483647 h 58"/>
                <a:gd name="T30" fmla="*/ 2147483647 w 115"/>
                <a:gd name="T31" fmla="*/ 2147483647 h 58"/>
                <a:gd name="T32" fmla="*/ 2147483647 w 115"/>
                <a:gd name="T33" fmla="*/ 2147483647 h 58"/>
                <a:gd name="T34" fmla="*/ 2147483647 w 115"/>
                <a:gd name="T35" fmla="*/ 2147483647 h 58"/>
                <a:gd name="T36" fmla="*/ 2147483647 w 115"/>
                <a:gd name="T37" fmla="*/ 2147483647 h 58"/>
                <a:gd name="T38" fmla="*/ 2147483647 w 115"/>
                <a:gd name="T39" fmla="*/ 2147483647 h 58"/>
                <a:gd name="T40" fmla="*/ 2147483647 w 115"/>
                <a:gd name="T41" fmla="*/ 2147483647 h 58"/>
                <a:gd name="T42" fmla="*/ 2147483647 w 115"/>
                <a:gd name="T43" fmla="*/ 2147483647 h 58"/>
                <a:gd name="T44" fmla="*/ 2147483647 w 115"/>
                <a:gd name="T45" fmla="*/ 2147483647 h 58"/>
                <a:gd name="T46" fmla="*/ 2147483647 w 115"/>
                <a:gd name="T47" fmla="*/ 2147483647 h 58"/>
                <a:gd name="T48" fmla="*/ 2147483647 w 115"/>
                <a:gd name="T49" fmla="*/ 2147483647 h 58"/>
                <a:gd name="T50" fmla="*/ 2147483647 w 115"/>
                <a:gd name="T51" fmla="*/ 2147483647 h 58"/>
                <a:gd name="T52" fmla="*/ 2147483647 w 115"/>
                <a:gd name="T53" fmla="*/ 2147483647 h 58"/>
                <a:gd name="T54" fmla="*/ 2147483647 w 115"/>
                <a:gd name="T55" fmla="*/ 2147483647 h 58"/>
                <a:gd name="T56" fmla="*/ 2147483647 w 115"/>
                <a:gd name="T57" fmla="*/ 2147483647 h 58"/>
                <a:gd name="T58" fmla="*/ 2147483647 w 115"/>
                <a:gd name="T59" fmla="*/ 2147483647 h 58"/>
                <a:gd name="T60" fmla="*/ 2147483647 w 115"/>
                <a:gd name="T61" fmla="*/ 2147483647 h 58"/>
                <a:gd name="T62" fmla="*/ 2147483647 w 115"/>
                <a:gd name="T63" fmla="*/ 2147483647 h 58"/>
                <a:gd name="T64" fmla="*/ 2147483647 w 115"/>
                <a:gd name="T65" fmla="*/ 2147483647 h 58"/>
                <a:gd name="T66" fmla="*/ 2147483647 w 115"/>
                <a:gd name="T67" fmla="*/ 2147483647 h 58"/>
                <a:gd name="T68" fmla="*/ 2147483647 w 115"/>
                <a:gd name="T69" fmla="*/ 2147483647 h 58"/>
                <a:gd name="T70" fmla="*/ 2147483647 w 115"/>
                <a:gd name="T71" fmla="*/ 2147483647 h 58"/>
                <a:gd name="T72" fmla="*/ 2147483647 w 115"/>
                <a:gd name="T73" fmla="*/ 2147483647 h 58"/>
                <a:gd name="T74" fmla="*/ 2147483647 w 115"/>
                <a:gd name="T75" fmla="*/ 2147483647 h 58"/>
                <a:gd name="T76" fmla="*/ 2147483647 w 115"/>
                <a:gd name="T77" fmla="*/ 2147483647 h 58"/>
                <a:gd name="T78" fmla="*/ 2147483647 w 115"/>
                <a:gd name="T79" fmla="*/ 2147483647 h 58"/>
                <a:gd name="T80" fmla="*/ 2147483647 w 115"/>
                <a:gd name="T81" fmla="*/ 2147483647 h 58"/>
                <a:gd name="T82" fmla="*/ 2147483647 w 115"/>
                <a:gd name="T83" fmla="*/ 2147483647 h 58"/>
                <a:gd name="T84" fmla="*/ 0 w 115"/>
                <a:gd name="T85" fmla="*/ 2147483647 h 58"/>
                <a:gd name="T86" fmla="*/ 0 w 115"/>
                <a:gd name="T87" fmla="*/ 2147483647 h 58"/>
                <a:gd name="T88" fmla="*/ 2147483647 w 115"/>
                <a:gd name="T89" fmla="*/ 2147483647 h 58"/>
                <a:gd name="T90" fmla="*/ 2147483647 w 115"/>
                <a:gd name="T91" fmla="*/ 2147483647 h 58"/>
                <a:gd name="T92" fmla="*/ 2147483647 w 115"/>
                <a:gd name="T93" fmla="*/ 2147483647 h 58"/>
                <a:gd name="T94" fmla="*/ 2147483647 w 115"/>
                <a:gd name="T95" fmla="*/ 2147483647 h 58"/>
                <a:gd name="T96" fmla="*/ 2147483647 w 115"/>
                <a:gd name="T97" fmla="*/ 2147483647 h 58"/>
                <a:gd name="T98" fmla="*/ 2147483647 w 115"/>
                <a:gd name="T99" fmla="*/ 2147483647 h 58"/>
                <a:gd name="T100" fmla="*/ 2147483647 w 115"/>
                <a:gd name="T101" fmla="*/ 2147483647 h 58"/>
                <a:gd name="T102" fmla="*/ 2147483647 w 115"/>
                <a:gd name="T103" fmla="*/ 2147483647 h 58"/>
                <a:gd name="T104" fmla="*/ 2147483647 w 115"/>
                <a:gd name="T105" fmla="*/ 2147483647 h 58"/>
                <a:gd name="T106" fmla="*/ 2147483647 w 115"/>
                <a:gd name="T107" fmla="*/ 2147483647 h 58"/>
                <a:gd name="T108" fmla="*/ 2147483647 w 115"/>
                <a:gd name="T109" fmla="*/ 2147483647 h 58"/>
                <a:gd name="T110" fmla="*/ 2147483647 w 115"/>
                <a:gd name="T111" fmla="*/ 2147483647 h 58"/>
                <a:gd name="T112" fmla="*/ 2147483647 w 115"/>
                <a:gd name="T113" fmla="*/ 0 h 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5" h="58">
                  <a:moveTo>
                    <a:pt x="7" y="0"/>
                  </a:moveTo>
                  <a:lnTo>
                    <a:pt x="16" y="7"/>
                  </a:lnTo>
                  <a:lnTo>
                    <a:pt x="21" y="13"/>
                  </a:lnTo>
                  <a:lnTo>
                    <a:pt x="25" y="18"/>
                  </a:lnTo>
                  <a:lnTo>
                    <a:pt x="28" y="21"/>
                  </a:lnTo>
                  <a:lnTo>
                    <a:pt x="33" y="23"/>
                  </a:lnTo>
                  <a:lnTo>
                    <a:pt x="39" y="26"/>
                  </a:lnTo>
                  <a:lnTo>
                    <a:pt x="49" y="29"/>
                  </a:lnTo>
                  <a:lnTo>
                    <a:pt x="63" y="31"/>
                  </a:lnTo>
                  <a:lnTo>
                    <a:pt x="65" y="31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3" y="31"/>
                  </a:lnTo>
                  <a:lnTo>
                    <a:pt x="98" y="13"/>
                  </a:lnTo>
                  <a:lnTo>
                    <a:pt x="101" y="11"/>
                  </a:lnTo>
                  <a:lnTo>
                    <a:pt x="104" y="10"/>
                  </a:lnTo>
                  <a:lnTo>
                    <a:pt x="106" y="10"/>
                  </a:lnTo>
                  <a:lnTo>
                    <a:pt x="106" y="9"/>
                  </a:lnTo>
                  <a:lnTo>
                    <a:pt x="106" y="7"/>
                  </a:lnTo>
                  <a:lnTo>
                    <a:pt x="106" y="3"/>
                  </a:lnTo>
                  <a:lnTo>
                    <a:pt x="108" y="4"/>
                  </a:lnTo>
                  <a:lnTo>
                    <a:pt x="111" y="8"/>
                  </a:lnTo>
                  <a:lnTo>
                    <a:pt x="113" y="13"/>
                  </a:lnTo>
                  <a:lnTo>
                    <a:pt x="115" y="20"/>
                  </a:lnTo>
                  <a:lnTo>
                    <a:pt x="115" y="26"/>
                  </a:lnTo>
                  <a:lnTo>
                    <a:pt x="115" y="33"/>
                  </a:lnTo>
                  <a:lnTo>
                    <a:pt x="115" y="38"/>
                  </a:lnTo>
                  <a:lnTo>
                    <a:pt x="113" y="42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06" y="49"/>
                  </a:lnTo>
                  <a:lnTo>
                    <a:pt x="85" y="58"/>
                  </a:lnTo>
                  <a:lnTo>
                    <a:pt x="42" y="58"/>
                  </a:lnTo>
                  <a:lnTo>
                    <a:pt x="7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2" y="22"/>
                  </a:lnTo>
                  <a:lnTo>
                    <a:pt x="2" y="17"/>
                  </a:lnTo>
                  <a:lnTo>
                    <a:pt x="2" y="11"/>
                  </a:lnTo>
                  <a:lnTo>
                    <a:pt x="2" y="8"/>
                  </a:lnTo>
                  <a:lnTo>
                    <a:pt x="6" y="8"/>
                  </a:lnTo>
                  <a:lnTo>
                    <a:pt x="6" y="7"/>
                  </a:lnTo>
                  <a:lnTo>
                    <a:pt x="7" y="6"/>
                  </a:lnTo>
                  <a:lnTo>
                    <a:pt x="7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5" name="Freeform 54">
              <a:extLst>
                <a:ext uri="{FF2B5EF4-FFF2-40B4-BE49-F238E27FC236}">
                  <a16:creationId xmlns:a16="http://schemas.microsoft.com/office/drawing/2014/main" id="{96A21443-93C3-A44F-A405-44D783B1E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2108" y="2593974"/>
              <a:ext cx="87313" cy="36513"/>
            </a:xfrm>
            <a:custGeom>
              <a:avLst/>
              <a:gdLst>
                <a:gd name="T0" fmla="*/ 2147483647 w 109"/>
                <a:gd name="T1" fmla="*/ 2147483647 h 45"/>
                <a:gd name="T2" fmla="*/ 2147483647 w 109"/>
                <a:gd name="T3" fmla="*/ 2147483647 h 45"/>
                <a:gd name="T4" fmla="*/ 2147483647 w 109"/>
                <a:gd name="T5" fmla="*/ 2147483647 h 45"/>
                <a:gd name="T6" fmla="*/ 2147483647 w 109"/>
                <a:gd name="T7" fmla="*/ 2147483647 h 45"/>
                <a:gd name="T8" fmla="*/ 2147483647 w 109"/>
                <a:gd name="T9" fmla="*/ 2147483647 h 45"/>
                <a:gd name="T10" fmla="*/ 2147483647 w 109"/>
                <a:gd name="T11" fmla="*/ 2147483647 h 45"/>
                <a:gd name="T12" fmla="*/ 2147483647 w 109"/>
                <a:gd name="T13" fmla="*/ 2147483647 h 45"/>
                <a:gd name="T14" fmla="*/ 2147483647 w 109"/>
                <a:gd name="T15" fmla="*/ 2147483647 h 45"/>
                <a:gd name="T16" fmla="*/ 0 w 109"/>
                <a:gd name="T17" fmla="*/ 2147483647 h 45"/>
                <a:gd name="T18" fmla="*/ 2147483647 w 109"/>
                <a:gd name="T19" fmla="*/ 2147483647 h 45"/>
                <a:gd name="T20" fmla="*/ 2147483647 w 109"/>
                <a:gd name="T21" fmla="*/ 2147483647 h 45"/>
                <a:gd name="T22" fmla="*/ 2147483647 w 109"/>
                <a:gd name="T23" fmla="*/ 2147483647 h 45"/>
                <a:gd name="T24" fmla="*/ 2147483647 w 109"/>
                <a:gd name="T25" fmla="*/ 2147483647 h 45"/>
                <a:gd name="T26" fmla="*/ 2147483647 w 109"/>
                <a:gd name="T27" fmla="*/ 2147483647 h 45"/>
                <a:gd name="T28" fmla="*/ 2147483647 w 109"/>
                <a:gd name="T29" fmla="*/ 2147483647 h 45"/>
                <a:gd name="T30" fmla="*/ 2147483647 w 109"/>
                <a:gd name="T31" fmla="*/ 2147483647 h 45"/>
                <a:gd name="T32" fmla="*/ 2147483647 w 109"/>
                <a:gd name="T33" fmla="*/ 2147483647 h 45"/>
                <a:gd name="T34" fmla="*/ 2147483647 w 109"/>
                <a:gd name="T35" fmla="*/ 2147483647 h 45"/>
                <a:gd name="T36" fmla="*/ 2147483647 w 109"/>
                <a:gd name="T37" fmla="*/ 2147483647 h 45"/>
                <a:gd name="T38" fmla="*/ 2147483647 w 109"/>
                <a:gd name="T39" fmla="*/ 2147483647 h 45"/>
                <a:gd name="T40" fmla="*/ 2147483647 w 109"/>
                <a:gd name="T41" fmla="*/ 2147483647 h 45"/>
                <a:gd name="T42" fmla="*/ 2147483647 w 109"/>
                <a:gd name="T43" fmla="*/ 2147483647 h 45"/>
                <a:gd name="T44" fmla="*/ 2147483647 w 109"/>
                <a:gd name="T45" fmla="*/ 2147483647 h 45"/>
                <a:gd name="T46" fmla="*/ 2147483647 w 109"/>
                <a:gd name="T47" fmla="*/ 2147483647 h 45"/>
                <a:gd name="T48" fmla="*/ 2147483647 w 109"/>
                <a:gd name="T49" fmla="*/ 2147483647 h 45"/>
                <a:gd name="T50" fmla="*/ 2147483647 w 109"/>
                <a:gd name="T51" fmla="*/ 2147483647 h 45"/>
                <a:gd name="T52" fmla="*/ 2147483647 w 109"/>
                <a:gd name="T53" fmla="*/ 2147483647 h 45"/>
                <a:gd name="T54" fmla="*/ 2147483647 w 109"/>
                <a:gd name="T55" fmla="*/ 2147483647 h 45"/>
                <a:gd name="T56" fmla="*/ 2147483647 w 109"/>
                <a:gd name="T57" fmla="*/ 2147483647 h 45"/>
                <a:gd name="T58" fmla="*/ 2147483647 w 109"/>
                <a:gd name="T59" fmla="*/ 2147483647 h 45"/>
                <a:gd name="T60" fmla="*/ 2147483647 w 109"/>
                <a:gd name="T61" fmla="*/ 2147483647 h 45"/>
                <a:gd name="T62" fmla="*/ 2147483647 w 109"/>
                <a:gd name="T63" fmla="*/ 2147483647 h 45"/>
                <a:gd name="T64" fmla="*/ 2147483647 w 109"/>
                <a:gd name="T65" fmla="*/ 0 h 45"/>
                <a:gd name="T66" fmla="*/ 2147483647 w 109"/>
                <a:gd name="T67" fmla="*/ 2147483647 h 45"/>
                <a:gd name="T68" fmla="*/ 2147483647 w 109"/>
                <a:gd name="T69" fmla="*/ 2147483647 h 45"/>
                <a:gd name="T70" fmla="*/ 2147483647 w 109"/>
                <a:gd name="T71" fmla="*/ 2147483647 h 45"/>
                <a:gd name="T72" fmla="*/ 2147483647 w 109"/>
                <a:gd name="T73" fmla="*/ 2147483647 h 45"/>
                <a:gd name="T74" fmla="*/ 2147483647 w 109"/>
                <a:gd name="T75" fmla="*/ 2147483647 h 45"/>
                <a:gd name="T76" fmla="*/ 2147483647 w 109"/>
                <a:gd name="T77" fmla="*/ 2147483647 h 45"/>
                <a:gd name="T78" fmla="*/ 2147483647 w 109"/>
                <a:gd name="T79" fmla="*/ 2147483647 h 45"/>
                <a:gd name="T80" fmla="*/ 2147483647 w 109"/>
                <a:gd name="T81" fmla="*/ 2147483647 h 45"/>
                <a:gd name="T82" fmla="*/ 2147483647 w 109"/>
                <a:gd name="T83" fmla="*/ 2147483647 h 45"/>
                <a:gd name="T84" fmla="*/ 2147483647 w 109"/>
                <a:gd name="T85" fmla="*/ 2147483647 h 45"/>
                <a:gd name="T86" fmla="*/ 2147483647 w 109"/>
                <a:gd name="T87" fmla="*/ 2147483647 h 45"/>
                <a:gd name="T88" fmla="*/ 2147483647 w 109"/>
                <a:gd name="T89" fmla="*/ 2147483647 h 45"/>
                <a:gd name="T90" fmla="*/ 2147483647 w 109"/>
                <a:gd name="T91" fmla="*/ 2147483647 h 45"/>
                <a:gd name="T92" fmla="*/ 2147483647 w 109"/>
                <a:gd name="T93" fmla="*/ 2147483647 h 4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09" h="45">
                  <a:moveTo>
                    <a:pt x="19" y="40"/>
                  </a:moveTo>
                  <a:lnTo>
                    <a:pt x="15" y="36"/>
                  </a:lnTo>
                  <a:lnTo>
                    <a:pt x="13" y="32"/>
                  </a:lnTo>
                  <a:lnTo>
                    <a:pt x="10" y="29"/>
                  </a:lnTo>
                  <a:lnTo>
                    <a:pt x="8" y="25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8" y="20"/>
                  </a:lnTo>
                  <a:lnTo>
                    <a:pt x="12" y="24"/>
                  </a:lnTo>
                  <a:lnTo>
                    <a:pt x="17" y="30"/>
                  </a:lnTo>
                  <a:lnTo>
                    <a:pt x="22" y="34"/>
                  </a:lnTo>
                  <a:lnTo>
                    <a:pt x="27" y="37"/>
                  </a:lnTo>
                  <a:lnTo>
                    <a:pt x="36" y="38"/>
                  </a:lnTo>
                  <a:lnTo>
                    <a:pt x="45" y="38"/>
                  </a:lnTo>
                  <a:lnTo>
                    <a:pt x="53" y="38"/>
                  </a:lnTo>
                  <a:lnTo>
                    <a:pt x="64" y="37"/>
                  </a:lnTo>
                  <a:lnTo>
                    <a:pt x="72" y="36"/>
                  </a:lnTo>
                  <a:lnTo>
                    <a:pt x="81" y="34"/>
                  </a:lnTo>
                  <a:lnTo>
                    <a:pt x="90" y="31"/>
                  </a:lnTo>
                  <a:lnTo>
                    <a:pt x="97" y="28"/>
                  </a:lnTo>
                  <a:lnTo>
                    <a:pt x="102" y="22"/>
                  </a:lnTo>
                  <a:lnTo>
                    <a:pt x="105" y="16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5" y="10"/>
                  </a:lnTo>
                  <a:lnTo>
                    <a:pt x="107" y="8"/>
                  </a:lnTo>
                  <a:lnTo>
                    <a:pt x="107" y="6"/>
                  </a:lnTo>
                  <a:lnTo>
                    <a:pt x="107" y="5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107" y="5"/>
                  </a:lnTo>
                  <a:lnTo>
                    <a:pt x="109" y="9"/>
                  </a:lnTo>
                  <a:lnTo>
                    <a:pt x="109" y="13"/>
                  </a:lnTo>
                  <a:lnTo>
                    <a:pt x="109" y="17"/>
                  </a:lnTo>
                  <a:lnTo>
                    <a:pt x="109" y="21"/>
                  </a:lnTo>
                  <a:lnTo>
                    <a:pt x="109" y="24"/>
                  </a:lnTo>
                  <a:lnTo>
                    <a:pt x="109" y="27"/>
                  </a:lnTo>
                  <a:lnTo>
                    <a:pt x="107" y="29"/>
                  </a:lnTo>
                  <a:lnTo>
                    <a:pt x="104" y="29"/>
                  </a:lnTo>
                  <a:lnTo>
                    <a:pt x="104" y="33"/>
                  </a:lnTo>
                  <a:lnTo>
                    <a:pt x="100" y="36"/>
                  </a:lnTo>
                  <a:lnTo>
                    <a:pt x="79" y="45"/>
                  </a:lnTo>
                  <a:lnTo>
                    <a:pt x="36" y="45"/>
                  </a:lnTo>
                  <a:lnTo>
                    <a:pt x="19" y="40"/>
                  </a:lnTo>
                  <a:close/>
                </a:path>
              </a:pathLst>
            </a:custGeom>
            <a:solidFill>
              <a:srgbClr val="E6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3" name="Freeform 55">
              <a:extLst>
                <a:ext uri="{FF2B5EF4-FFF2-40B4-BE49-F238E27FC236}">
                  <a16:creationId xmlns:a16="http://schemas.microsoft.com/office/drawing/2014/main" id="{BD90E632-DD66-1A48-8103-98F89A88E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58" y="2587624"/>
              <a:ext cx="65088" cy="28575"/>
            </a:xfrm>
            <a:custGeom>
              <a:avLst/>
              <a:gdLst>
                <a:gd name="T0" fmla="*/ 2147483647 w 83"/>
                <a:gd name="T1" fmla="*/ 2147483647 h 36"/>
                <a:gd name="T2" fmla="*/ 2147483647 w 83"/>
                <a:gd name="T3" fmla="*/ 2147483647 h 36"/>
                <a:gd name="T4" fmla="*/ 2147483647 w 83"/>
                <a:gd name="T5" fmla="*/ 2147483647 h 36"/>
                <a:gd name="T6" fmla="*/ 2147483647 w 83"/>
                <a:gd name="T7" fmla="*/ 2147483647 h 36"/>
                <a:gd name="T8" fmla="*/ 2147483647 w 83"/>
                <a:gd name="T9" fmla="*/ 2147483647 h 36"/>
                <a:gd name="T10" fmla="*/ 2147483647 w 83"/>
                <a:gd name="T11" fmla="*/ 2147483647 h 36"/>
                <a:gd name="T12" fmla="*/ 2147483647 w 83"/>
                <a:gd name="T13" fmla="*/ 2147483647 h 36"/>
                <a:gd name="T14" fmla="*/ 2147483647 w 83"/>
                <a:gd name="T15" fmla="*/ 2147483647 h 36"/>
                <a:gd name="T16" fmla="*/ 2147483647 w 83"/>
                <a:gd name="T17" fmla="*/ 2147483647 h 36"/>
                <a:gd name="T18" fmla="*/ 2147483647 w 83"/>
                <a:gd name="T19" fmla="*/ 2147483647 h 36"/>
                <a:gd name="T20" fmla="*/ 2147483647 w 83"/>
                <a:gd name="T21" fmla="*/ 2147483647 h 36"/>
                <a:gd name="T22" fmla="*/ 2147483647 w 83"/>
                <a:gd name="T23" fmla="*/ 2147483647 h 36"/>
                <a:gd name="T24" fmla="*/ 2147483647 w 83"/>
                <a:gd name="T25" fmla="*/ 2147483647 h 36"/>
                <a:gd name="T26" fmla="*/ 2147483647 w 83"/>
                <a:gd name="T27" fmla="*/ 2147483647 h 36"/>
                <a:gd name="T28" fmla="*/ 2147483647 w 83"/>
                <a:gd name="T29" fmla="*/ 2147483647 h 36"/>
                <a:gd name="T30" fmla="*/ 2147483647 w 83"/>
                <a:gd name="T31" fmla="*/ 2147483647 h 36"/>
                <a:gd name="T32" fmla="*/ 2147483647 w 83"/>
                <a:gd name="T33" fmla="*/ 2147483647 h 36"/>
                <a:gd name="T34" fmla="*/ 2147483647 w 83"/>
                <a:gd name="T35" fmla="*/ 2147483647 h 36"/>
                <a:gd name="T36" fmla="*/ 2147483647 w 83"/>
                <a:gd name="T37" fmla="*/ 2147483647 h 36"/>
                <a:gd name="T38" fmla="*/ 2147483647 w 83"/>
                <a:gd name="T39" fmla="*/ 2147483647 h 36"/>
                <a:gd name="T40" fmla="*/ 2147483647 w 83"/>
                <a:gd name="T41" fmla="*/ 2147483647 h 36"/>
                <a:gd name="T42" fmla="*/ 2147483647 w 83"/>
                <a:gd name="T43" fmla="*/ 2147483647 h 36"/>
                <a:gd name="T44" fmla="*/ 2147483647 w 83"/>
                <a:gd name="T45" fmla="*/ 2147483647 h 36"/>
                <a:gd name="T46" fmla="*/ 2147483647 w 83"/>
                <a:gd name="T47" fmla="*/ 2147483647 h 36"/>
                <a:gd name="T48" fmla="*/ 0 w 83"/>
                <a:gd name="T49" fmla="*/ 0 h 36"/>
                <a:gd name="T50" fmla="*/ 2147483647 w 83"/>
                <a:gd name="T51" fmla="*/ 2147483647 h 36"/>
                <a:gd name="T52" fmla="*/ 2147483647 w 83"/>
                <a:gd name="T53" fmla="*/ 2147483647 h 36"/>
                <a:gd name="T54" fmla="*/ 2147483647 w 83"/>
                <a:gd name="T55" fmla="*/ 2147483647 h 36"/>
                <a:gd name="T56" fmla="*/ 2147483647 w 83"/>
                <a:gd name="T57" fmla="*/ 2147483647 h 36"/>
                <a:gd name="T58" fmla="*/ 2147483647 w 83"/>
                <a:gd name="T59" fmla="*/ 2147483647 h 36"/>
                <a:gd name="T60" fmla="*/ 2147483647 w 83"/>
                <a:gd name="T61" fmla="*/ 2147483647 h 36"/>
                <a:gd name="T62" fmla="*/ 2147483647 w 83"/>
                <a:gd name="T63" fmla="*/ 2147483647 h 36"/>
                <a:gd name="T64" fmla="*/ 2147483647 w 83"/>
                <a:gd name="T65" fmla="*/ 2147483647 h 36"/>
                <a:gd name="T66" fmla="*/ 2147483647 w 83"/>
                <a:gd name="T67" fmla="*/ 2147483647 h 36"/>
                <a:gd name="T68" fmla="*/ 2147483647 w 83"/>
                <a:gd name="T69" fmla="*/ 2147483647 h 36"/>
                <a:gd name="T70" fmla="*/ 2147483647 w 83"/>
                <a:gd name="T71" fmla="*/ 2147483647 h 36"/>
                <a:gd name="T72" fmla="*/ 2147483647 w 83"/>
                <a:gd name="T73" fmla="*/ 2147483647 h 36"/>
                <a:gd name="T74" fmla="*/ 2147483647 w 83"/>
                <a:gd name="T75" fmla="*/ 2147483647 h 36"/>
                <a:gd name="T76" fmla="*/ 2147483647 w 83"/>
                <a:gd name="T77" fmla="*/ 2147483647 h 36"/>
                <a:gd name="T78" fmla="*/ 2147483647 w 83"/>
                <a:gd name="T79" fmla="*/ 2147483647 h 36"/>
                <a:gd name="T80" fmla="*/ 2147483647 w 83"/>
                <a:gd name="T81" fmla="*/ 2147483647 h 36"/>
                <a:gd name="T82" fmla="*/ 2147483647 w 83"/>
                <a:gd name="T83" fmla="*/ 2147483647 h 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3" h="36">
                  <a:moveTo>
                    <a:pt x="83" y="8"/>
                  </a:moveTo>
                  <a:lnTo>
                    <a:pt x="83" y="12"/>
                  </a:lnTo>
                  <a:lnTo>
                    <a:pt x="83" y="14"/>
                  </a:lnTo>
                  <a:lnTo>
                    <a:pt x="83" y="17"/>
                  </a:lnTo>
                  <a:lnTo>
                    <a:pt x="81" y="20"/>
                  </a:lnTo>
                  <a:lnTo>
                    <a:pt x="79" y="23"/>
                  </a:lnTo>
                  <a:lnTo>
                    <a:pt x="78" y="25"/>
                  </a:lnTo>
                  <a:lnTo>
                    <a:pt x="74" y="28"/>
                  </a:lnTo>
                  <a:lnTo>
                    <a:pt x="71" y="30"/>
                  </a:lnTo>
                  <a:lnTo>
                    <a:pt x="67" y="31"/>
                  </a:lnTo>
                  <a:lnTo>
                    <a:pt x="62" y="32"/>
                  </a:lnTo>
                  <a:lnTo>
                    <a:pt x="55" y="35"/>
                  </a:lnTo>
                  <a:lnTo>
                    <a:pt x="50" y="35"/>
                  </a:lnTo>
                  <a:lnTo>
                    <a:pt x="43" y="36"/>
                  </a:lnTo>
                  <a:lnTo>
                    <a:pt x="38" y="36"/>
                  </a:lnTo>
                  <a:lnTo>
                    <a:pt x="31" y="33"/>
                  </a:lnTo>
                  <a:lnTo>
                    <a:pt x="26" y="31"/>
                  </a:lnTo>
                  <a:lnTo>
                    <a:pt x="20" y="28"/>
                  </a:lnTo>
                  <a:lnTo>
                    <a:pt x="17" y="24"/>
                  </a:lnTo>
                  <a:lnTo>
                    <a:pt x="13" y="20"/>
                  </a:lnTo>
                  <a:lnTo>
                    <a:pt x="10" y="16"/>
                  </a:lnTo>
                  <a:lnTo>
                    <a:pt x="6" y="12"/>
                  </a:lnTo>
                  <a:lnTo>
                    <a:pt x="5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5" y="5"/>
                  </a:lnTo>
                  <a:lnTo>
                    <a:pt x="10" y="10"/>
                  </a:lnTo>
                  <a:lnTo>
                    <a:pt x="13" y="14"/>
                  </a:lnTo>
                  <a:lnTo>
                    <a:pt x="17" y="17"/>
                  </a:lnTo>
                  <a:lnTo>
                    <a:pt x="20" y="19"/>
                  </a:lnTo>
                  <a:lnTo>
                    <a:pt x="27" y="21"/>
                  </a:lnTo>
                  <a:lnTo>
                    <a:pt x="36" y="24"/>
                  </a:lnTo>
                  <a:lnTo>
                    <a:pt x="50" y="26"/>
                  </a:lnTo>
                  <a:lnTo>
                    <a:pt x="52" y="26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7"/>
                  </a:lnTo>
                  <a:lnTo>
                    <a:pt x="59" y="27"/>
                  </a:lnTo>
                  <a:lnTo>
                    <a:pt x="60" y="26"/>
                  </a:lnTo>
                  <a:lnTo>
                    <a:pt x="83" y="8"/>
                  </a:lnTo>
                  <a:close/>
                </a:path>
              </a:pathLst>
            </a:custGeom>
            <a:solidFill>
              <a:srgbClr val="E3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975"/>
            </a:p>
          </p:txBody>
        </p:sp>
        <p:sp>
          <p:nvSpPr>
            <p:cNvPr id="11304" name="Text Box 15">
              <a:extLst>
                <a:ext uri="{FF2B5EF4-FFF2-40B4-BE49-F238E27FC236}">
                  <a16:creationId xmlns:a16="http://schemas.microsoft.com/office/drawing/2014/main" id="{A72E4B97-E0F9-5440-A930-DEA62EDCD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14400"/>
              <a:ext cx="2209800" cy="2256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70000"/>
                </a:spcBef>
              </a:pPr>
              <a:r>
                <a:rPr lang="en-US" altLang="en-US" sz="1350" u="sng">
                  <a:latin typeface="Comic Sans MS" panose="030F0902030302020204" pitchFamily="66" charset="0"/>
                  <a:cs typeface="Arial" panose="020B0604020202020204" pitchFamily="34" charset="0"/>
                </a:rPr>
                <a:t>Contract:</a:t>
              </a:r>
            </a:p>
            <a:p>
              <a:pPr>
                <a:spcBef>
                  <a:spcPct val="70000"/>
                </a:spcBef>
              </a:pP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When running your 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.hdl</a:t>
              </a: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 on our 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.tst</a:t>
              </a: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, your 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.out</a:t>
              </a: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 should be the same as</a:t>
              </a:r>
              <a:b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US" sz="1350">
                  <a:latin typeface="Comic Sans MS" panose="030F0902030302020204" pitchFamily="66" charset="0"/>
                  <a:cs typeface="Arial" panose="020B0604020202020204" pitchFamily="34" charset="0"/>
                </a:rPr>
                <a:t>our </a:t>
              </a:r>
              <a:r>
                <a:rPr lang="en-US" altLang="en-US" sz="135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en-US" altLang="en-US" sz="1350" b="1">
                  <a:latin typeface="Courier New" panose="02070309020205020404" pitchFamily="49" charset="0"/>
                  <a:cs typeface="Courier New" panose="02070309020205020404" pitchFamily="49" charset="0"/>
                </a:rPr>
                <a:t>cmp.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0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AA4484A-C7F4-1446-B93E-2EC9FC97C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2291" name="Object 3">
            <a:extLst>
              <a:ext uri="{FF2B5EF4-FFF2-40B4-BE49-F238E27FC236}">
                <a16:creationId xmlns:a16="http://schemas.microsoft.com/office/drawing/2014/main" id="{F7DA8F94-2A83-2443-9833-65276CB796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6339" y="1413613"/>
          <a:ext cx="5318522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" name="VISIO" r:id="rId4" imgW="14630400" imgH="5441950" progId="Visio.Drawing.6">
                  <p:embed/>
                </p:oleObj>
              </mc:Choice>
              <mc:Fallback>
                <p:oleObj name="VISIO" r:id="rId4" imgW="14630400" imgH="5441950" progId="Visio.Drawing.6">
                  <p:embed/>
                  <p:pic>
                    <p:nvPicPr>
                      <p:cNvPr id="12291" name="Object 3">
                        <a:extLst>
                          <a:ext uri="{FF2B5EF4-FFF2-40B4-BE49-F238E27FC236}">
                            <a16:creationId xmlns:a16="http://schemas.microsoft.com/office/drawing/2014/main" id="{F7DA8F94-2A83-2443-9833-65276CB796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996339" y="1413613"/>
                        <a:ext cx="5318522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>
            <a:extLst>
              <a:ext uri="{FF2B5EF4-FFF2-40B4-BE49-F238E27FC236}">
                <a16:creationId xmlns:a16="http://schemas.microsoft.com/office/drawing/2014/main" id="{DDA11570-FA95-EE4D-86DD-8ECB9C265E5C}"/>
              </a:ext>
            </a:extLst>
          </p:cNvPr>
          <p:cNvGraphicFramePr>
            <a:graphicFrameLocks/>
          </p:cNvGraphicFramePr>
          <p:nvPr/>
        </p:nvGraphicFramePr>
        <p:xfrm>
          <a:off x="6912429" y="498022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" name="Clip" r:id="rId6" imgW="2844800" imgH="4241800" progId="MS_ClipArt_Gallery.2">
                  <p:embed/>
                </p:oleObj>
              </mc:Choice>
              <mc:Fallback>
                <p:oleObj name="Clip" r:id="rId6" imgW="2844800" imgH="4241800" progId="MS_ClipArt_Gallery.2">
                  <p:embed/>
                  <p:pic>
                    <p:nvPicPr>
                      <p:cNvPr id="12292" name="Object 4">
                        <a:extLst>
                          <a:ext uri="{FF2B5EF4-FFF2-40B4-BE49-F238E27FC236}">
                            <a16:creationId xmlns:a16="http://schemas.microsoft.com/office/drawing/2014/main" id="{DDA11570-FA95-EE4D-86DD-8ECB9C265E5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2429" y="498022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5">
            <a:extLst>
              <a:ext uri="{FF2B5EF4-FFF2-40B4-BE49-F238E27FC236}">
                <a16:creationId xmlns:a16="http://schemas.microsoft.com/office/drawing/2014/main" id="{0DB8CE92-F091-9349-8700-8B216F215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629" y="3260272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implementation missing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743BE06E-EF4F-334B-ACE3-302C6B5FD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479" y="3031672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F944DBE2-68BB-4846-85E7-ACA43839C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0479" y="1145722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Interface: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1 exactly when a=b=1 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69D860-3EB3-D243-8ED6-5E39B6910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508" y="1167493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Not(Nand(a,b))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519F56EF-8EA6-834B-BD1C-85BCCAEDE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9558" y="1435384"/>
          <a:ext cx="5314950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VISIO" r:id="rId4" imgW="4673600" imgH="1739900" progId="Visio.Drawing.6">
                  <p:embed/>
                </p:oleObj>
              </mc:Choice>
              <mc:Fallback>
                <p:oleObj name="VISIO" r:id="rId4" imgW="4673600" imgH="1739900" progId="Visio.Drawing.6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519F56EF-8EA6-834B-BD1C-85BCCAEDEC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899558" y="1435384"/>
                        <a:ext cx="5314950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6" name="Picture 4" descr="Click To Download">
            <a:extLst>
              <a:ext uri="{FF2B5EF4-FFF2-40B4-BE49-F238E27FC236}">
                <a16:creationId xmlns:a16="http://schemas.microsoft.com/office/drawing/2014/main" id="{0DF542BB-DF22-994A-9D35-5D92C84E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358" y="99604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Rectangle 5">
            <a:extLst>
              <a:ext uri="{FF2B5EF4-FFF2-40B4-BE49-F238E27FC236}">
                <a16:creationId xmlns:a16="http://schemas.microsoft.com/office/drawing/2014/main" id="{C53B75D0-2146-664B-9697-C79D362330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3318" name="Object 6">
            <a:extLst>
              <a:ext uri="{FF2B5EF4-FFF2-40B4-BE49-F238E27FC236}">
                <a16:creationId xmlns:a16="http://schemas.microsoft.com/office/drawing/2014/main" id="{59F7F486-9A3C-274F-B9B2-45E7161A3EFE}"/>
              </a:ext>
            </a:extLst>
          </p:cNvPr>
          <p:cNvGraphicFramePr>
            <a:graphicFrameLocks/>
          </p:cNvGraphicFramePr>
          <p:nvPr/>
        </p:nvGraphicFramePr>
        <p:xfrm>
          <a:off x="6814458" y="519793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" name="Clip" r:id="rId7" imgW="2844800" imgH="4241800" progId="MS_ClipArt_Gallery.2">
                  <p:embed/>
                </p:oleObj>
              </mc:Choice>
              <mc:Fallback>
                <p:oleObj name="Clip" r:id="rId7" imgW="2844800" imgH="4241800" progId="MS_ClipArt_Gallery.2">
                  <p:embed/>
                  <p:pic>
                    <p:nvPicPr>
                      <p:cNvPr id="13318" name="Object 6">
                        <a:extLst>
                          <a:ext uri="{FF2B5EF4-FFF2-40B4-BE49-F238E27FC236}">
                            <a16:creationId xmlns:a16="http://schemas.microsoft.com/office/drawing/2014/main" id="{59F7F486-9A3C-274F-B9B2-45E7161A3EF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458" y="519793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7">
            <a:extLst>
              <a:ext uri="{FF2B5EF4-FFF2-40B4-BE49-F238E27FC236}">
                <a16:creationId xmlns:a16="http://schemas.microsoft.com/office/drawing/2014/main" id="{22A9B43E-B0B6-0F46-90C6-83CBACDB2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658" y="3282043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implementation missing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id="{A8F76084-E671-8840-AFFB-F1C28E88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508" y="3053443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</p:spTree>
    <p:extLst>
      <p:ext uri="{BB962C8B-B14F-4D97-AF65-F5344CB8AC3E}">
        <p14:creationId xmlns:p14="http://schemas.microsoft.com/office/powerpoint/2010/main" val="40214122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>
            <a:extLst>
              <a:ext uri="{FF2B5EF4-FFF2-40B4-BE49-F238E27FC236}">
                <a16:creationId xmlns:a16="http://schemas.microsoft.com/office/drawing/2014/main" id="{5BC8A2A4-2B29-D840-89B0-ED81EC0774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1024" y="1478926"/>
          <a:ext cx="5318522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" name="VISIO" r:id="rId4" imgW="14630400" imgH="5441950" progId="Visio.Drawing.6">
                  <p:embed/>
                </p:oleObj>
              </mc:Choice>
              <mc:Fallback>
                <p:oleObj name="VISIO" r:id="rId4" imgW="14630400" imgH="5441950" progId="Visio.Drawing.6">
                  <p:embed/>
                  <p:pic>
                    <p:nvPicPr>
                      <p:cNvPr id="14338" name="Object 2">
                        <a:extLst>
                          <a:ext uri="{FF2B5EF4-FFF2-40B4-BE49-F238E27FC236}">
                            <a16:creationId xmlns:a16="http://schemas.microsoft.com/office/drawing/2014/main" id="{5BC8A2A4-2B29-D840-89B0-ED81EC0774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931024" y="1478926"/>
                        <a:ext cx="5318522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Rectangle 3">
            <a:extLst>
              <a:ext uri="{FF2B5EF4-FFF2-40B4-BE49-F238E27FC236}">
                <a16:creationId xmlns:a16="http://schemas.microsoft.com/office/drawing/2014/main" id="{EE85C5C5-9ABE-234D-9988-FFA6899C2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164" y="1211035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Not(Nand(a,b))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DFBFF20A-CB23-3947-AC53-85F49690F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314" y="3325585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implementation missing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CB3121E8-EC7D-6C4C-BA4E-22C18C8C9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164" y="3096985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82D4FC10-7F17-C94B-A5AC-DEDDFC748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4343" name="Object 7">
            <a:extLst>
              <a:ext uri="{FF2B5EF4-FFF2-40B4-BE49-F238E27FC236}">
                <a16:creationId xmlns:a16="http://schemas.microsoft.com/office/drawing/2014/main" id="{61341189-3CA4-6F4B-95A2-E0E0D478602A}"/>
              </a:ext>
            </a:extLst>
          </p:cNvPr>
          <p:cNvGraphicFramePr>
            <a:graphicFrameLocks/>
          </p:cNvGraphicFramePr>
          <p:nvPr/>
        </p:nvGraphicFramePr>
        <p:xfrm>
          <a:off x="6847114" y="563335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" name="Clip" r:id="rId6" imgW="2844800" imgH="4241800" progId="MS_ClipArt_Gallery.2">
                  <p:embed/>
                </p:oleObj>
              </mc:Choice>
              <mc:Fallback>
                <p:oleObj name="Clip" r:id="rId6" imgW="2844800" imgH="4241800" progId="MS_ClipArt_Gallery.2">
                  <p:embed/>
                  <p:pic>
                    <p:nvPicPr>
                      <p:cNvPr id="14343" name="Object 7">
                        <a:extLst>
                          <a:ext uri="{FF2B5EF4-FFF2-40B4-BE49-F238E27FC236}">
                            <a16:creationId xmlns:a16="http://schemas.microsoft.com/office/drawing/2014/main" id="{61341189-3CA4-6F4B-95A2-E0E0D478602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7114" y="563335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4" name="Picture 8" descr="Click To Download">
            <a:extLst>
              <a:ext uri="{FF2B5EF4-FFF2-40B4-BE49-F238E27FC236}">
                <a16:creationId xmlns:a16="http://schemas.microsoft.com/office/drawing/2014/main" id="{989B0F5A-DD77-1F49-A2DD-5C7B21B1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014" y="15539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51893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>
            <a:extLst>
              <a:ext uri="{FF2B5EF4-FFF2-40B4-BE49-F238E27FC236}">
                <a16:creationId xmlns:a16="http://schemas.microsoft.com/office/drawing/2014/main" id="{CE06297B-0BB7-D94B-891F-460D6D851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336472"/>
            <a:ext cx="3771900" cy="1714500"/>
          </a:xfrm>
          <a:prstGeom prst="rect">
            <a:avLst/>
          </a:prstGeom>
          <a:solidFill>
            <a:srgbClr val="F3F3FF"/>
          </a:solidFill>
          <a:ln w="9525">
            <a:solidFill>
              <a:srgbClr val="000099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CHIP And 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IN  a, b;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OUT out;</a:t>
            </a: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Nand(a = a,</a:t>
            </a:r>
            <a:b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 = b,</a:t>
            </a:r>
            <a:b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out = </a:t>
            </a:r>
            <a:r>
              <a:rPr lang="en-US" altLang="en-US" sz="105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Not(in = </a:t>
            </a:r>
            <a:r>
              <a:rPr lang="en-US" altLang="en-US" sz="105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050" b="1">
                <a:solidFill>
                  <a:srgbClr val="CC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out = out)</a:t>
            </a:r>
            <a:endParaRPr lang="en-US" altLang="en-US" sz="1050" b="1">
              <a:solidFill>
                <a:srgbClr val="CC33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20000"/>
              </a:spcBef>
              <a:spcAft>
                <a:spcPct val="35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}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60B77CA-3EBD-9646-99CD-7ECF08FC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1221922"/>
            <a:ext cx="41148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solidFill>
                  <a:srgbClr val="A50021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Implementation:</a:t>
            </a:r>
            <a:r>
              <a:rPr lang="en-US" altLang="en-US" sz="1500" b="1">
                <a:solidFill>
                  <a:srgbClr val="CC3300"/>
                </a:solidFill>
                <a:cs typeface="Arial" panose="020B0604020202020204" pitchFamily="34" charset="0"/>
              </a:rPr>
              <a:t> </a:t>
            </a:r>
            <a:r>
              <a:rPr lang="en-US" altLang="en-US" sz="1350">
                <a:latin typeface="Comic Sans MS" panose="030F0902030302020204" pitchFamily="66" charset="0"/>
              </a:rPr>
              <a:t>And(a,b) = Not(Nand(a,b))</a:t>
            </a:r>
          </a:p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endParaRPr lang="en-US" altLang="en-US" sz="1350" b="1">
              <a:solidFill>
                <a:srgbClr val="CC33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5364" name="Object 4">
            <a:extLst>
              <a:ext uri="{FF2B5EF4-FFF2-40B4-BE49-F238E27FC236}">
                <a16:creationId xmlns:a16="http://schemas.microsoft.com/office/drawing/2014/main" id="{C1410C00-FA34-6947-AD4A-C16D701A51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1910" y="1489813"/>
          <a:ext cx="5318522" cy="1503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VISIO" r:id="rId4" imgW="14630400" imgH="5441950" progId="Visio.Drawing.6">
                  <p:embed/>
                </p:oleObj>
              </mc:Choice>
              <mc:Fallback>
                <p:oleObj name="VISIO" r:id="rId4" imgW="14630400" imgH="5441950" progId="Visio.Drawing.6">
                  <p:embed/>
                  <p:pic>
                    <p:nvPicPr>
                      <p:cNvPr id="15364" name="Object 4">
                        <a:extLst>
                          <a:ext uri="{FF2B5EF4-FFF2-40B4-BE49-F238E27FC236}">
                            <a16:creationId xmlns:a16="http://schemas.microsoft.com/office/drawing/2014/main" id="{C1410C00-FA34-6947-AD4A-C16D701A5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549" t="4361" r="-1169" b="24588"/>
                      <a:stretch>
                        <a:fillRect/>
                      </a:stretch>
                    </p:blipFill>
                    <p:spPr bwMode="auto">
                      <a:xfrm>
                        <a:off x="1941910" y="1489813"/>
                        <a:ext cx="5318522" cy="1503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5">
            <a:extLst>
              <a:ext uri="{FF2B5EF4-FFF2-40B4-BE49-F238E27FC236}">
                <a16:creationId xmlns:a16="http://schemas.microsoft.com/office/drawing/2014/main" id="{1803568A-C8A0-3642-AD17-6C1126DA1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Building an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altLang="en-US"/>
              <a:t> gate</a:t>
            </a:r>
          </a:p>
        </p:txBody>
      </p:sp>
      <p:graphicFrame>
        <p:nvGraphicFramePr>
          <p:cNvPr id="15366" name="Object 6">
            <a:extLst>
              <a:ext uri="{FF2B5EF4-FFF2-40B4-BE49-F238E27FC236}">
                <a16:creationId xmlns:a16="http://schemas.microsoft.com/office/drawing/2014/main" id="{5245F323-DEEF-5F44-8B67-6B16E3BF1E59}"/>
              </a:ext>
            </a:extLst>
          </p:cNvPr>
          <p:cNvGraphicFramePr>
            <a:graphicFrameLocks/>
          </p:cNvGraphicFramePr>
          <p:nvPr/>
        </p:nvGraphicFramePr>
        <p:xfrm>
          <a:off x="6858000" y="574222"/>
          <a:ext cx="740569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" name="Clip" r:id="rId6" imgW="2844800" imgH="4241800" progId="MS_ClipArt_Gallery.2">
                  <p:embed/>
                </p:oleObj>
              </mc:Choice>
              <mc:Fallback>
                <p:oleObj name="Clip" r:id="rId6" imgW="2844800" imgH="4241800" progId="MS_ClipArt_Gallery.2">
                  <p:embed/>
                  <p:pic>
                    <p:nvPicPr>
                      <p:cNvPr id="15366" name="Object 6">
                        <a:extLst>
                          <a:ext uri="{FF2B5EF4-FFF2-40B4-BE49-F238E27FC236}">
                            <a16:creationId xmlns:a16="http://schemas.microsoft.com/office/drawing/2014/main" id="{5245F323-DEEF-5F44-8B67-6B16E3BF1E5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74222"/>
                        <a:ext cx="740569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Rectangle 7">
            <a:extLst>
              <a:ext uri="{FF2B5EF4-FFF2-40B4-BE49-F238E27FC236}">
                <a16:creationId xmlns:a16="http://schemas.microsoft.com/office/drawing/2014/main" id="{0AA30504-7399-BA46-8DF6-61AC7BA91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107872"/>
            <a:ext cx="9715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And.hdl</a:t>
            </a:r>
          </a:p>
        </p:txBody>
      </p:sp>
      <p:pic>
        <p:nvPicPr>
          <p:cNvPr id="15368" name="Picture 8" descr="Click To Download">
            <a:extLst>
              <a:ext uri="{FF2B5EF4-FFF2-40B4-BE49-F238E27FC236}">
                <a16:creationId xmlns:a16="http://schemas.microsoft.com/office/drawing/2014/main" id="{EA4ACC0B-17E0-F248-B1BE-42B03525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393622"/>
            <a:ext cx="457200" cy="457200"/>
          </a:xfrm>
          <a:prstGeom prst="rect">
            <a:avLst/>
          </a:prstGeom>
          <a:solidFill>
            <a:srgbClr val="F3F3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96730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46635A6-8477-3C44-8E36-F11648D07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4763"/>
            <a:ext cx="7886700" cy="994172"/>
          </a:xfrm>
        </p:spPr>
        <p:txBody>
          <a:bodyPr/>
          <a:lstStyle/>
          <a:p>
            <a:r>
              <a:rPr lang="en-US" altLang="en-US" dirty="0"/>
              <a:t>Hardware simulator </a:t>
            </a:r>
            <a:r>
              <a:rPr lang="en-US" altLang="en-US" sz="1200" dirty="0"/>
              <a:t>(demonstrating </a:t>
            </a:r>
            <a:r>
              <a:rPr lang="en-US" altLang="en-US" sz="1200" dirty="0" err="1"/>
              <a:t>Xor</a:t>
            </a:r>
            <a:r>
              <a:rPr lang="en-US" altLang="en-US" sz="1200" dirty="0"/>
              <a:t> gate construction)</a:t>
            </a:r>
          </a:p>
        </p:txBody>
      </p:sp>
      <p:pic>
        <p:nvPicPr>
          <p:cNvPr id="16387" name="Picture 3">
            <a:extLst>
              <a:ext uri="{FF2B5EF4-FFF2-40B4-BE49-F238E27FC236}">
                <a16:creationId xmlns:a16="http://schemas.microsoft.com/office/drawing/2014/main" id="{775C9A40-6ABB-194C-A905-719DD089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36159"/>
            <a:ext cx="6000750" cy="42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4436" name="Oval 4">
            <a:extLst>
              <a:ext uri="{FF2B5EF4-FFF2-40B4-BE49-F238E27FC236}">
                <a16:creationId xmlns:a16="http://schemas.microsoft.com/office/drawing/2014/main" id="{7E314DB4-5EF1-EC4D-B1F3-306E2D22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800100"/>
            <a:ext cx="342900" cy="40005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4438" name="AutoShape 6">
            <a:extLst>
              <a:ext uri="{FF2B5EF4-FFF2-40B4-BE49-F238E27FC236}">
                <a16:creationId xmlns:a16="http://schemas.microsoft.com/office/drawing/2014/main" id="{B9E6F726-1A21-F84E-8C65-2F15A5208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171700"/>
            <a:ext cx="706041" cy="388144"/>
          </a:xfrm>
          <a:prstGeom prst="roundRect">
            <a:avLst>
              <a:gd name="adj" fmla="val 16667"/>
            </a:avLst>
          </a:prstGeom>
          <a:solidFill>
            <a:srgbClr val="FFDDC3"/>
          </a:solidFill>
          <a:ln w="19050">
            <a:solidFill>
              <a:srgbClr val="BD520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050" b="1">
                <a:solidFill>
                  <a:srgbClr val="800000"/>
                </a:solidFill>
              </a:rPr>
              <a:t>test script</a:t>
            </a:r>
            <a:endParaRPr lang="en-US" altLang="en-US" sz="1050" b="1"/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B035754C-24CC-B24E-A913-3AC879C2C544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228850"/>
            <a:ext cx="891779" cy="1053704"/>
            <a:chOff x="624" y="1872"/>
            <a:chExt cx="749" cy="885"/>
          </a:xfrm>
        </p:grpSpPr>
        <p:sp>
          <p:nvSpPr>
            <p:cNvPr id="16391" name="AutoShape 13">
              <a:extLst>
                <a:ext uri="{FF2B5EF4-FFF2-40B4-BE49-F238E27FC236}">
                  <a16:creationId xmlns:a16="http://schemas.microsoft.com/office/drawing/2014/main" id="{27B11A28-222B-A64B-AE67-718898198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rgbClr val="800000"/>
                  </a:solidFill>
                </a:rPr>
                <a:t>HDL program</a:t>
              </a:r>
              <a:endParaRPr lang="en-US" altLang="en-US" sz="1050" b="1"/>
            </a:p>
          </p:txBody>
        </p:sp>
        <p:cxnSp>
          <p:nvCxnSpPr>
            <p:cNvPr id="16392" name="AutoShape 14">
              <a:extLst>
                <a:ext uri="{FF2B5EF4-FFF2-40B4-BE49-F238E27FC236}">
                  <a16:creationId xmlns:a16="http://schemas.microsoft.com/office/drawing/2014/main" id="{FB9B7182-3F99-BE41-8F17-DC9790CB9F06}"/>
                </a:ext>
              </a:extLst>
            </p:cNvPr>
            <p:cNvCxnSpPr>
              <a:cxnSpLocks noChangeShapeType="1"/>
              <a:stCxn id="16391" idx="2"/>
              <a:endCxn id="16393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393" name="Rectangle 15">
              <a:extLst>
                <a:ext uri="{FF2B5EF4-FFF2-40B4-BE49-F238E27FC236}">
                  <a16:creationId xmlns:a16="http://schemas.microsoft.com/office/drawing/2014/main" id="{C895F4F6-3184-C940-9F1F-F4F5280EF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087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 animBg="1"/>
      <p:bldP spid="274438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1D5400C-C99E-E94B-A97A-0AF87B4AF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/>
          <a:lstStyle/>
          <a:p>
            <a:r>
              <a:rPr lang="en-US" altLang="en-US" dirty="0"/>
              <a:t>Hardware simulator</a:t>
            </a:r>
          </a:p>
        </p:txBody>
      </p:sp>
      <p:pic>
        <p:nvPicPr>
          <p:cNvPr id="17411" name="Picture 3">
            <a:extLst>
              <a:ext uri="{FF2B5EF4-FFF2-40B4-BE49-F238E27FC236}">
                <a16:creationId xmlns:a16="http://schemas.microsoft.com/office/drawing/2014/main" id="{D01E21AE-ED8D-6B46-B7E6-F968A2BB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72" y="890079"/>
            <a:ext cx="6000750" cy="42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Oval 4">
            <a:extLst>
              <a:ext uri="{FF2B5EF4-FFF2-40B4-BE49-F238E27FC236}">
                <a16:creationId xmlns:a16="http://schemas.microsoft.com/office/drawing/2014/main" id="{A7488AC7-600C-E24F-B028-3DDBD124E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800100"/>
            <a:ext cx="342900" cy="40005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grpSp>
        <p:nvGrpSpPr>
          <p:cNvPr id="17413" name="Group 5">
            <a:extLst>
              <a:ext uri="{FF2B5EF4-FFF2-40B4-BE49-F238E27FC236}">
                <a16:creationId xmlns:a16="http://schemas.microsoft.com/office/drawing/2014/main" id="{A3AD8EDC-0B99-9C49-959A-5D06A2A6E023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228850"/>
            <a:ext cx="891779" cy="1053704"/>
            <a:chOff x="624" y="1872"/>
            <a:chExt cx="749" cy="885"/>
          </a:xfrm>
        </p:grpSpPr>
        <p:sp>
          <p:nvSpPr>
            <p:cNvPr id="17419" name="AutoShape 6">
              <a:extLst>
                <a:ext uri="{FF2B5EF4-FFF2-40B4-BE49-F238E27FC236}">
                  <a16:creationId xmlns:a16="http://schemas.microsoft.com/office/drawing/2014/main" id="{A6B4D233-A59D-4149-A5BB-825E7B070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rgbClr val="800000"/>
                  </a:solidFill>
                </a:rPr>
                <a:t>HDL program</a:t>
              </a:r>
              <a:endParaRPr lang="en-US" altLang="en-US" sz="1050" b="1"/>
            </a:p>
          </p:txBody>
        </p:sp>
        <p:cxnSp>
          <p:nvCxnSpPr>
            <p:cNvPr id="17420" name="AutoShape 7">
              <a:extLst>
                <a:ext uri="{FF2B5EF4-FFF2-40B4-BE49-F238E27FC236}">
                  <a16:creationId xmlns:a16="http://schemas.microsoft.com/office/drawing/2014/main" id="{41B9D4CE-4DAA-D54C-B5D9-AFBFBFE131D0}"/>
                </a:ext>
              </a:extLst>
            </p:cNvPr>
            <p:cNvCxnSpPr>
              <a:cxnSpLocks noChangeShapeType="1"/>
              <a:stCxn id="17419" idx="2"/>
              <a:endCxn id="17421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1" name="Rectangle 8">
              <a:extLst>
                <a:ext uri="{FF2B5EF4-FFF2-40B4-BE49-F238E27FC236}">
                  <a16:creationId xmlns:a16="http://schemas.microsoft.com/office/drawing/2014/main" id="{E9D518BC-6118-3E44-BE21-971354475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</p:grpSp>
      <p:sp>
        <p:nvSpPr>
          <p:cNvPr id="276489" name="Rectangle 9" descr="Bouquet">
            <a:extLst>
              <a:ext uri="{FF2B5EF4-FFF2-40B4-BE49-F238E27FC236}">
                <a16:creationId xmlns:a16="http://schemas.microsoft.com/office/drawing/2014/main" id="{58F33021-F1C3-C849-9E17-01B9B9D2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17298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0" name="Rectangle 10" descr="Bouquet">
            <a:extLst>
              <a:ext uri="{FF2B5EF4-FFF2-40B4-BE49-F238E27FC236}">
                <a16:creationId xmlns:a16="http://schemas.microsoft.com/office/drawing/2014/main" id="{C6C426E7-5900-194D-96F1-6873A4C6D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1870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1" name="Rectangle 11" descr="Bouquet">
            <a:extLst>
              <a:ext uri="{FF2B5EF4-FFF2-40B4-BE49-F238E27FC236}">
                <a16:creationId xmlns:a16="http://schemas.microsoft.com/office/drawing/2014/main" id="{2337215F-A630-1046-AE4E-7A239831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26442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2" name="Rectangle 12" descr="Bouquet">
            <a:extLst>
              <a:ext uri="{FF2B5EF4-FFF2-40B4-BE49-F238E27FC236}">
                <a16:creationId xmlns:a16="http://schemas.microsoft.com/office/drawing/2014/main" id="{001C231A-6192-5547-9801-2E2F77E7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31014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276493" name="Rectangle 13" descr="Bouquet">
            <a:extLst>
              <a:ext uri="{FF2B5EF4-FFF2-40B4-BE49-F238E27FC236}">
                <a16:creationId xmlns:a16="http://schemas.microsoft.com/office/drawing/2014/main" id="{4365F6EF-931F-6648-97B6-924A6544A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1272660"/>
            <a:ext cx="3028950" cy="36933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44049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9" grpId="0" animBg="1"/>
      <p:bldP spid="276490" grpId="0" animBg="1"/>
      <p:bldP spid="276491" grpId="0" animBg="1"/>
      <p:bldP spid="276492" grpId="0" animBg="1"/>
      <p:bldP spid="27649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Course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0A661-9F06-C94F-B855-9CF7AFF0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06" y="848876"/>
            <a:ext cx="6723437" cy="40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57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2012AAD-C45B-734C-B202-796669F57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865584"/>
            <a:ext cx="6000750" cy="427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AutoShape 3">
            <a:extLst>
              <a:ext uri="{FF2B5EF4-FFF2-40B4-BE49-F238E27FC236}">
                <a16:creationId xmlns:a16="http://schemas.microsoft.com/office/drawing/2014/main" id="{966F9434-27F1-C943-8C59-8430D07D4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2228850"/>
            <a:ext cx="891779" cy="444104"/>
          </a:xfrm>
          <a:prstGeom prst="roundRect">
            <a:avLst>
              <a:gd name="adj" fmla="val 16667"/>
            </a:avLst>
          </a:prstGeom>
          <a:solidFill>
            <a:srgbClr val="FFDDC3"/>
          </a:solidFill>
          <a:ln w="19050">
            <a:solidFill>
              <a:srgbClr val="BD5201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050" b="1">
                <a:solidFill>
                  <a:srgbClr val="800000"/>
                </a:solidFill>
              </a:rPr>
              <a:t>HDL program</a:t>
            </a:r>
            <a:endParaRPr lang="en-US" altLang="en-US" sz="1050" b="1"/>
          </a:p>
        </p:txBody>
      </p:sp>
      <p:cxnSp>
        <p:nvCxnSpPr>
          <p:cNvPr id="18436" name="AutoShape 4">
            <a:extLst>
              <a:ext uri="{FF2B5EF4-FFF2-40B4-BE49-F238E27FC236}">
                <a16:creationId xmlns:a16="http://schemas.microsoft.com/office/drawing/2014/main" id="{BCA2FBFF-8A38-E94F-B7E6-14C472BE05CB}"/>
              </a:ext>
            </a:extLst>
          </p:cNvPr>
          <p:cNvCxnSpPr>
            <a:cxnSpLocks noChangeShapeType="1"/>
            <a:stCxn id="18435" idx="2"/>
            <a:endCxn id="18437" idx="0"/>
          </p:cNvCxnSpPr>
          <p:nvPr/>
        </p:nvCxnSpPr>
        <p:spPr bwMode="auto">
          <a:xfrm>
            <a:off x="2332435" y="2680098"/>
            <a:ext cx="0" cy="435769"/>
          </a:xfrm>
          <a:prstGeom prst="straightConnector1">
            <a:avLst/>
          </a:prstGeom>
          <a:noFill/>
          <a:ln w="19050">
            <a:solidFill>
              <a:srgbClr val="BD5201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7" name="Rectangle 5">
            <a:extLst>
              <a:ext uri="{FF2B5EF4-FFF2-40B4-BE49-F238E27FC236}">
                <a16:creationId xmlns:a16="http://schemas.microsoft.com/office/drawing/2014/main" id="{217A3FF2-CCB1-E043-B2C3-8C6D2E51B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516" y="3115866"/>
            <a:ext cx="222647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3DD77445-7924-3346-8A82-DA6547499E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365" y="-1191"/>
            <a:ext cx="7886700" cy="994172"/>
          </a:xfrm>
          <a:noFill/>
        </p:spPr>
        <p:txBody>
          <a:bodyPr/>
          <a:lstStyle/>
          <a:p>
            <a:r>
              <a:rPr lang="en-US" altLang="en-US" dirty="0"/>
              <a:t>Hardware simulator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18816883-D6F2-CF46-9913-1DF858DFAE80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857500"/>
            <a:ext cx="1828800" cy="1543050"/>
            <a:chOff x="3840" y="1440"/>
            <a:chExt cx="1536" cy="1296"/>
          </a:xfrm>
        </p:grpSpPr>
        <p:sp>
          <p:nvSpPr>
            <p:cNvPr id="18440" name="AutoShape 8">
              <a:extLst>
                <a:ext uri="{FF2B5EF4-FFF2-40B4-BE49-F238E27FC236}">
                  <a16:creationId xmlns:a16="http://schemas.microsoft.com/office/drawing/2014/main" id="{640C20C9-EA59-714E-9D75-34733CA5E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1440"/>
              <a:ext cx="655" cy="325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rgbClr val="800000"/>
                  </a:solidFill>
                </a:rPr>
                <a:t>output file</a:t>
              </a:r>
              <a:endParaRPr lang="en-US" altLang="en-US" sz="1050" b="1"/>
            </a:p>
          </p:txBody>
        </p:sp>
        <p:cxnSp>
          <p:nvCxnSpPr>
            <p:cNvPr id="18441" name="AutoShape 9">
              <a:extLst>
                <a:ext uri="{FF2B5EF4-FFF2-40B4-BE49-F238E27FC236}">
                  <a16:creationId xmlns:a16="http://schemas.microsoft.com/office/drawing/2014/main" id="{464360D4-7085-F742-85EB-BC8342DFCBC9}"/>
                </a:ext>
              </a:extLst>
            </p:cNvPr>
            <p:cNvCxnSpPr>
              <a:cxnSpLocks noChangeShapeType="1"/>
              <a:stCxn id="18440" idx="2"/>
              <a:endCxn id="18442" idx="0"/>
            </p:cNvCxnSpPr>
            <p:nvPr/>
          </p:nvCxnSpPr>
          <p:spPr bwMode="auto">
            <a:xfrm>
              <a:off x="4504" y="1771"/>
              <a:ext cx="0" cy="227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2" name="Rectangle 10">
              <a:extLst>
                <a:ext uri="{FF2B5EF4-FFF2-40B4-BE49-F238E27FC236}">
                  <a16:creationId xmlns:a16="http://schemas.microsoft.com/office/drawing/2014/main" id="{091835F2-A603-6A4D-82FE-9DD5E26A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998"/>
              <a:ext cx="187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sz="1800"/>
            </a:p>
          </p:txBody>
        </p:sp>
        <p:grpSp>
          <p:nvGrpSpPr>
            <p:cNvPr id="18443" name="Group 11">
              <a:extLst>
                <a:ext uri="{FF2B5EF4-FFF2-40B4-BE49-F238E27FC236}">
                  <a16:creationId xmlns:a16="http://schemas.microsoft.com/office/drawing/2014/main" id="{43CF0902-8DB0-F442-AE85-0F1436FCA7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2064"/>
              <a:ext cx="1536" cy="672"/>
              <a:chOff x="1584" y="1872"/>
              <a:chExt cx="2544" cy="1260"/>
            </a:xfrm>
          </p:grpSpPr>
          <p:pic>
            <p:nvPicPr>
              <p:cNvPr id="18444" name="Picture 12">
                <a:extLst>
                  <a:ext uri="{FF2B5EF4-FFF2-40B4-BE49-F238E27FC236}">
                    <a16:creationId xmlns:a16="http://schemas.microsoft.com/office/drawing/2014/main" id="{522C3401-D676-7E4E-B210-CCECAA08C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t="14583" r="32031" b="73842"/>
              <a:stretch>
                <a:fillRect/>
              </a:stretch>
            </p:blipFill>
            <p:spPr bwMode="auto">
              <a:xfrm>
                <a:off x="1584" y="1872"/>
                <a:ext cx="2169" cy="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5" name="Picture 13">
                <a:extLst>
                  <a:ext uri="{FF2B5EF4-FFF2-40B4-BE49-F238E27FC236}">
                    <a16:creationId xmlns:a16="http://schemas.microsoft.com/office/drawing/2014/main" id="{3CA2A7DF-13BC-6A4F-A8CD-228C7FBBD0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38" t="14583" r="32031" b="84839"/>
              <a:stretch>
                <a:fillRect/>
              </a:stretch>
            </p:blipFill>
            <p:spPr bwMode="auto">
              <a:xfrm>
                <a:off x="1584" y="3072"/>
                <a:ext cx="2169" cy="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6" name="Picture 14">
                <a:extLst>
                  <a:ext uri="{FF2B5EF4-FFF2-40B4-BE49-F238E27FC236}">
                    <a16:creationId xmlns:a16="http://schemas.microsoft.com/office/drawing/2014/main" id="{5017F378-4B57-4241-AD9C-ECE061CC01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33" t="66797" r="-3412"/>
              <a:stretch>
                <a:fillRect/>
              </a:stretch>
            </p:blipFill>
            <p:spPr bwMode="auto">
              <a:xfrm>
                <a:off x="3744" y="1872"/>
                <a:ext cx="384" cy="1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7376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0" name="Picture 14" descr="Bouquet">
            <a:extLst>
              <a:ext uri="{FF2B5EF4-FFF2-40B4-BE49-F238E27FC236}">
                <a16:creationId xmlns:a16="http://schemas.microsoft.com/office/drawing/2014/main" id="{98C16570-7192-0D41-BF8C-85F44140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68" y="1139428"/>
            <a:ext cx="5724525" cy="400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8E744055-B10F-7B4B-BDD6-5B8DEAEF35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1"/>
            <a:ext cx="7886700" cy="994172"/>
          </a:xfrm>
        </p:spPr>
        <p:txBody>
          <a:bodyPr/>
          <a:lstStyle/>
          <a:p>
            <a:r>
              <a:rPr lang="en-US" altLang="en-US" dirty="0"/>
              <a:t>Project materials: </a:t>
            </a:r>
            <a:r>
              <a:rPr lang="en-US" altLang="en-US" sz="1200" dirty="0"/>
              <a:t>www.nand2tetris.org</a:t>
            </a:r>
          </a:p>
        </p:txBody>
      </p:sp>
      <p:sp>
        <p:nvSpPr>
          <p:cNvPr id="19465" name="AutoShape 6">
            <a:extLst>
              <a:ext uri="{FF2B5EF4-FFF2-40B4-BE49-F238E27FC236}">
                <a16:creationId xmlns:a16="http://schemas.microsoft.com/office/drawing/2014/main" id="{33B0FC9A-8E42-9842-BFE9-8CAB0BFB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244" y="3921919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9466" name="Rectangle 7">
            <a:extLst>
              <a:ext uri="{FF2B5EF4-FFF2-40B4-BE49-F238E27FC236}">
                <a16:creationId xmlns:a16="http://schemas.microsoft.com/office/drawing/2014/main" id="{183E3DF2-4B6F-524C-B0B8-C71CC8EBE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544" y="1437085"/>
            <a:ext cx="1512094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US" sz="1200">
                <a:latin typeface="Comic Sans MS" panose="030F0902030302020204" pitchFamily="66" charset="0"/>
              </a:rPr>
              <a:t>Project 1 web site</a:t>
            </a:r>
          </a:p>
        </p:txBody>
      </p:sp>
      <p:sp>
        <p:nvSpPr>
          <p:cNvPr id="19464" name="Rectangle 10">
            <a:extLst>
              <a:ext uri="{FF2B5EF4-FFF2-40B4-BE49-F238E27FC236}">
                <a16:creationId xmlns:a16="http://schemas.microsoft.com/office/drawing/2014/main" id="{BE884F35-0514-2042-A5F5-280F8DAC5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4594" y="3706416"/>
            <a:ext cx="1106091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191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2713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5125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And.hdl</a:t>
            </a:r>
            <a:r>
              <a:rPr lang="en-US" altLang="en-US" sz="1200">
                <a:latin typeface="Comic Sans MS" panose="030F0902030302020204" pitchFamily="66" charset="0"/>
              </a:rPr>
              <a:t> , 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And.tst</a:t>
            </a:r>
            <a:r>
              <a:rPr lang="en-US" altLang="en-US" sz="1200">
                <a:latin typeface="Comic Sans MS" panose="030F0902030302020204" pitchFamily="66" charset="0"/>
              </a:rPr>
              <a:t> , </a:t>
            </a:r>
            <a:r>
              <a:rPr lang="en-US" altLang="en-US" sz="105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And.cmp</a:t>
            </a:r>
            <a:r>
              <a:rPr lang="en-US" altLang="en-US" sz="1200">
                <a:latin typeface="Comic Sans MS" panose="030F0902030302020204" pitchFamily="66" charset="0"/>
              </a:rPr>
              <a:t> files</a:t>
            </a:r>
          </a:p>
        </p:txBody>
      </p:sp>
      <p:sp>
        <p:nvSpPr>
          <p:cNvPr id="19471" name="AutoShape 6">
            <a:extLst>
              <a:ext uri="{FF2B5EF4-FFF2-40B4-BE49-F238E27FC236}">
                <a16:creationId xmlns:a16="http://schemas.microsoft.com/office/drawing/2014/main" id="{82C15A95-FCAA-3243-BB94-BC974C4E7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7231" y="1437085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5832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DB593B9-6071-6147-8BF1-FA4F663022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1 tips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E22A2E19-4042-AB4F-83DC-27AE6B8C99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701" y="1152475"/>
            <a:ext cx="4786080" cy="1651685"/>
          </a:xfrm>
        </p:spPr>
        <p:txBody>
          <a:bodyPr/>
          <a:lstStyle/>
          <a:p>
            <a:r>
              <a:rPr lang="en-US" altLang="en-US" sz="1600" dirty="0"/>
              <a:t>Read the Introduction + Chapter 1 of the book</a:t>
            </a:r>
          </a:p>
          <a:p>
            <a:r>
              <a:rPr lang="en-US" altLang="en-US" sz="1600" dirty="0"/>
              <a:t>Download the book’s software suite</a:t>
            </a:r>
          </a:p>
          <a:p>
            <a:r>
              <a:rPr lang="en-US" altLang="en-US" sz="1600" dirty="0"/>
              <a:t>Go through the hardware simulator tutorial</a:t>
            </a:r>
          </a:p>
          <a:p>
            <a:r>
              <a:rPr lang="en-US" altLang="en-US" sz="1600" dirty="0"/>
              <a:t>Do Project 1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A2A8A1C-B646-2443-84A6-002D18012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91" y="2804160"/>
            <a:ext cx="2922487" cy="2223042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53A68161-B817-E84B-B34C-399B3F4A3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964" y="338588"/>
            <a:ext cx="2584817" cy="46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51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TextBox 5"/>
          <p:cNvSpPr txBox="1">
            <a:spLocks noChangeArrowheads="1"/>
          </p:cNvSpPr>
          <p:nvPr/>
        </p:nvSpPr>
        <p:spPr bwMode="auto">
          <a:xfrm>
            <a:off x="6895885" y="4038670"/>
            <a:ext cx="12362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prstClr val="black"/>
                </a:solidFill>
              </a:rPr>
              <a:t>Raymond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 err="1">
                <a:solidFill>
                  <a:prstClr val="black"/>
                </a:solidFill>
              </a:rPr>
              <a:t>Smullyan</a:t>
            </a:r>
            <a:endParaRPr lang="en-US" altLang="zh-CN" sz="1800" dirty="0">
              <a:solidFill>
                <a:prstClr val="black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Modern Logician, Magician and Mathematician</a:t>
            </a:r>
            <a:endParaRPr lang="zh-CN" altLang="en-US" sz="135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70AEA-FC62-764B-9A15-C0BD917F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" y="966271"/>
            <a:ext cx="2529840" cy="3828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946EE-9D48-7D4D-A5A7-DF6733B6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245" y="1862804"/>
            <a:ext cx="2725516" cy="1742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9AFF2C-D5F7-204A-B74A-DBF3051D7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88" y="966270"/>
            <a:ext cx="2602423" cy="38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50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E744055-B10F-7B4B-BDD6-5B8DEAEF35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8101"/>
            <a:ext cx="8785860" cy="994172"/>
          </a:xfrm>
        </p:spPr>
        <p:txBody>
          <a:bodyPr/>
          <a:lstStyle/>
          <a:p>
            <a:r>
              <a:rPr lang="en-US" altLang="en-US" dirty="0"/>
              <a:t>A Functional representation of Boolean Expressions</a:t>
            </a:r>
            <a:endParaRPr lang="en-US" altLang="en-US" sz="1200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438288F-F601-DC48-857F-E4287FE4C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719105"/>
            <a:ext cx="4862035" cy="3090896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84F8E62-4DEA-DB48-9691-BF4B8481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825" y="1907823"/>
            <a:ext cx="4862035" cy="309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4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>
            <a:extLst>
              <a:ext uri="{FF2B5EF4-FFF2-40B4-BE49-F238E27FC236}">
                <a16:creationId xmlns:a16="http://schemas.microsoft.com/office/drawing/2014/main" id="{B0885ADE-2104-F345-980A-C181487A4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108529"/>
              </p:ext>
            </p:extLst>
          </p:nvPr>
        </p:nvGraphicFramePr>
        <p:xfrm>
          <a:off x="5181600" y="2846070"/>
          <a:ext cx="2857500" cy="1734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" name="VISIO" r:id="rId4" imgW="27133550" imgH="19538950" progId="Visio.Drawing.6">
                  <p:embed/>
                </p:oleObj>
              </mc:Choice>
              <mc:Fallback>
                <p:oleObj name="VISIO" r:id="rId4" imgW="27133550" imgH="19538950" progId="Visio.Drawing.6">
                  <p:embed/>
                  <p:pic>
                    <p:nvPicPr>
                      <p:cNvPr id="21506" name="Object 2">
                        <a:extLst>
                          <a:ext uri="{FF2B5EF4-FFF2-40B4-BE49-F238E27FC236}">
                            <a16:creationId xmlns:a16="http://schemas.microsoft.com/office/drawing/2014/main" id="{B0885ADE-2104-F345-980A-C181487A4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5993"/>
                      <a:stretch>
                        <a:fillRect/>
                      </a:stretch>
                    </p:blipFill>
                    <p:spPr bwMode="auto">
                      <a:xfrm>
                        <a:off x="5181600" y="2846070"/>
                        <a:ext cx="2857500" cy="1734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3">
            <a:extLst>
              <a:ext uri="{FF2B5EF4-FFF2-40B4-BE49-F238E27FC236}">
                <a16:creationId xmlns:a16="http://schemas.microsoft.com/office/drawing/2014/main" id="{D3CFB6CD-A813-1542-91C5-BD1C69AB8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solidFill>
                  <a:srgbClr val="663300"/>
                </a:solidFill>
              </a:rPr>
              <a:t>Perspective</a:t>
            </a:r>
          </a:p>
        </p:txBody>
      </p:sp>
      <p:sp>
        <p:nvSpPr>
          <p:cNvPr id="295940" name="Rectangle 4">
            <a:extLst>
              <a:ext uri="{FF2B5EF4-FFF2-40B4-BE49-F238E27FC236}">
                <a16:creationId xmlns:a16="http://schemas.microsoft.com/office/drawing/2014/main" id="{F141E500-CAE3-C542-9D57-07F006A3D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628650"/>
            <a:ext cx="6515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The Boolean operations can be expressed in terms of And, Not, Or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And, Not, Or can be expressed in terms of </a:t>
            </a:r>
            <a:r>
              <a:rPr lang="en-US" altLang="en-US" sz="1500" dirty="0" err="1">
                <a:latin typeface="Comic Sans MS" panose="030F0902030302020204" pitchFamily="66" charset="0"/>
                <a:cs typeface="Arial" panose="020B0604020202020204" pitchFamily="34" charset="0"/>
              </a:rPr>
              <a:t>Nand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 alone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 err="1">
                <a:latin typeface="Comic Sans MS" panose="030F0902030302020204" pitchFamily="66" charset="0"/>
                <a:cs typeface="Arial" panose="020B0604020202020204" pitchFamily="34" charset="0"/>
              </a:rPr>
              <a:t>Nand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 is called a </a:t>
            </a:r>
            <a:r>
              <a:rPr lang="en-US" altLang="en-US" sz="1500" dirty="0">
                <a:solidFill>
                  <a:srgbClr val="FF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Universal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 Component (Search literature on the technical definition of </a:t>
            </a:r>
            <a:r>
              <a:rPr lang="en-US" altLang="en-US" sz="1500" dirty="0">
                <a:solidFill>
                  <a:srgbClr val="FF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Universal Component</a:t>
            </a: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Both Boolean values and operations can be expressed in Functional Terms (lambda expressions)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Universal building blocks,</a:t>
            </a:r>
            <a:b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can be expressed in many languages</a:t>
            </a:r>
          </a:p>
          <a:p>
            <a:pPr>
              <a:lnSpc>
                <a:spcPct val="90000"/>
              </a:lnSpc>
              <a:spcBef>
                <a:spcPct val="7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US" sz="1500" dirty="0">
                <a:latin typeface="Comic Sans MS" panose="030F0902030302020204" pitchFamily="66" charset="0"/>
                <a:cs typeface="Arial" panose="020B0604020202020204" pitchFamily="34" charset="0"/>
              </a:rPr>
              <a:t>Logics, Number Systems, Words, …</a:t>
            </a:r>
          </a:p>
        </p:txBody>
      </p:sp>
    </p:spTree>
    <p:extLst>
      <p:ext uri="{BB962C8B-B14F-4D97-AF65-F5344CB8AC3E}">
        <p14:creationId xmlns:p14="http://schemas.microsoft.com/office/powerpoint/2010/main" val="383362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0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Classics in Computational Thinking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BD8F075-030D-9246-BD22-553BA327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" y="1062335"/>
            <a:ext cx="2405364" cy="3619500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5BE801DE-43D5-734B-9BCA-DAA9C62D6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052" y="1062335"/>
            <a:ext cx="2346540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9241D-7CB8-E840-A19D-780DF1516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99" y="1062335"/>
            <a:ext cx="2968675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8A52F-FA00-7145-838B-99D27A958198}"/>
              </a:ext>
            </a:extLst>
          </p:cNvPr>
          <p:cNvSpPr txBox="1"/>
          <p:nvPr/>
        </p:nvSpPr>
        <p:spPr>
          <a:xfrm>
            <a:off x="459782" y="4730968"/>
            <a:ext cx="52025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mitpress.mit.edu</a:t>
            </a:r>
            <a:r>
              <a:rPr lang="en-US" dirty="0">
                <a:hlinkClick r:id="rId3"/>
              </a:rPr>
              <a:t>/sites/default/files/</a:t>
            </a:r>
            <a:r>
              <a:rPr lang="en-US" dirty="0" err="1">
                <a:hlinkClick r:id="rId3"/>
              </a:rPr>
              <a:t>sicp</a:t>
            </a:r>
            <a:r>
              <a:rPr lang="en-US" dirty="0">
                <a:hlinkClick r:id="rId3"/>
              </a:rPr>
              <a:t>/full-text/book/</a:t>
            </a:r>
            <a:r>
              <a:rPr lang="en-US" dirty="0" err="1">
                <a:hlinkClick r:id="rId3"/>
              </a:rPr>
              <a:t>book.html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59648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What kind of Computation is Human Cognition?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2B93B24-E4E3-3D41-891D-DEE5317A5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81" y="1012775"/>
            <a:ext cx="5517243" cy="3541789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6587AD15-FF95-1A46-973B-F7A16FA4C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1500" y="2114774"/>
            <a:ext cx="4246075" cy="27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2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The other kinds of Computing Hardware</a:t>
            </a:r>
            <a:endParaRPr lang="zh-CN" altLang="en-US" sz="2400" dirty="0"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F6D9-A12C-7145-A150-CF6889FBF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70" y="1026172"/>
            <a:ext cx="6911660" cy="38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04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761999" y="302962"/>
            <a:ext cx="803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</a:rPr>
              <a:t>Computational Thinking in Biology: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</a:rPr>
              <a:t>Quines</a:t>
            </a:r>
            <a:endParaRPr lang="zh-CN" altLang="en-US" sz="240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AutoShape 2" descr="http://shimonschocken.com/wp-content/uploads/2011/09/Shimon250.jpg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975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E01FD2B-C20D-FD4B-AB17-1E6CDBD92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73" y="819925"/>
            <a:ext cx="6257454" cy="3959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F15FF4-D57D-8948-8CAF-CC77AE591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193" y="2191383"/>
            <a:ext cx="2751068" cy="1757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B36EE-5269-624A-BB83-53F39D077030}"/>
              </a:ext>
            </a:extLst>
          </p:cNvPr>
          <p:cNvSpPr txBox="1"/>
          <p:nvPr/>
        </p:nvSpPr>
        <p:spPr>
          <a:xfrm>
            <a:off x="6357534" y="2948399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s='s=%</a:t>
            </a:r>
            <a:r>
              <a:rPr lang="en-US" dirty="0" err="1"/>
              <a:t>r;print</a:t>
            </a:r>
            <a:r>
              <a:rPr lang="en-US" dirty="0"/>
              <a:t>(s%%s)';print(</a:t>
            </a:r>
            <a:r>
              <a:rPr lang="en-US" dirty="0" err="1"/>
              <a:t>s%s</a:t>
            </a:r>
            <a:r>
              <a:rPr lang="en-US" dirty="0"/>
              <a:t>)</a:t>
            </a:r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9FE7E-449D-CF4A-BEF5-8A235284C04F}"/>
              </a:ext>
            </a:extLst>
          </p:cNvPr>
          <p:cNvSpPr txBox="1"/>
          <p:nvPr/>
        </p:nvSpPr>
        <p:spPr>
          <a:xfrm>
            <a:off x="6364120" y="3210009"/>
            <a:ext cx="24513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t='';s='t=input()or t;\</a:t>
            </a:r>
          </a:p>
          <a:p>
            <a:r>
              <a:rPr lang="en-US" dirty="0"/>
              <a:t>print(</a:t>
            </a:r>
            <a:r>
              <a:rPr lang="en-US" dirty="0" err="1"/>
              <a:t>f"t</a:t>
            </a:r>
            <a:r>
              <a:rPr lang="en-US" dirty="0"/>
              <a:t>={</a:t>
            </a:r>
            <a:r>
              <a:rPr lang="en-US" dirty="0" err="1"/>
              <a:t>repr</a:t>
            </a:r>
            <a:r>
              <a:rPr lang="en-US" dirty="0"/>
              <a:t>(t)};s={</a:t>
            </a:r>
            <a:r>
              <a:rPr lang="en-US" dirty="0" err="1"/>
              <a:t>repr</a:t>
            </a:r>
            <a:r>
              <a:rPr lang="en-US" dirty="0"/>
              <a:t>(s)};\</a:t>
            </a:r>
          </a:p>
          <a:p>
            <a:r>
              <a:rPr lang="en-US" dirty="0"/>
              <a:t>exec(s)#{t}")';exec(s)#</a:t>
            </a:r>
          </a:p>
        </p:txBody>
      </p:sp>
    </p:spTree>
    <p:extLst>
      <p:ext uri="{BB962C8B-B14F-4D97-AF65-F5344CB8AC3E}">
        <p14:creationId xmlns:p14="http://schemas.microsoft.com/office/powerpoint/2010/main" val="52209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 Tsinghua Students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Advanced 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Online and In-Person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0" name="Picture 14" descr="Bouque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4014" y="831691"/>
            <a:ext cx="5724525" cy="400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907" name="AutoShape 6"/>
          <p:cNvSpPr>
            <a:spLocks noChangeArrowheads="1"/>
          </p:cNvSpPr>
          <p:nvPr/>
        </p:nvSpPr>
        <p:spPr bwMode="auto">
          <a:xfrm>
            <a:off x="5760244" y="3921920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800">
              <a:solidFill>
                <a:prstClr val="black"/>
              </a:solidFill>
            </a:endParaRPr>
          </a:p>
        </p:txBody>
      </p:sp>
      <p:sp>
        <p:nvSpPr>
          <p:cNvPr id="123908" name="Rectangle 7"/>
          <p:cNvSpPr>
            <a:spLocks noChangeArrowheads="1"/>
          </p:cNvSpPr>
          <p:nvPr/>
        </p:nvSpPr>
        <p:spPr bwMode="auto">
          <a:xfrm>
            <a:off x="5112545" y="1437086"/>
            <a:ext cx="1512094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ct val="60000"/>
              </a:spcBef>
              <a:spcAft>
                <a:spcPts val="0"/>
              </a:spcAft>
              <a:buClr>
                <a:srgbClr val="006600"/>
              </a:buClr>
              <a:buSzPct val="100000"/>
            </a:pP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Project 1 web site</a:t>
            </a:r>
          </a:p>
        </p:txBody>
      </p:sp>
      <p:sp>
        <p:nvSpPr>
          <p:cNvPr id="123909" name="Rectangle 10"/>
          <p:cNvSpPr>
            <a:spLocks noChangeArrowheads="1"/>
          </p:cNvSpPr>
          <p:nvPr/>
        </p:nvSpPr>
        <p:spPr bwMode="auto">
          <a:xfrm>
            <a:off x="6274594" y="3706417"/>
            <a:ext cx="1106091" cy="30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ct val="60000"/>
              </a:spcBef>
              <a:spcAft>
                <a:spcPts val="0"/>
              </a:spcAft>
              <a:buClr>
                <a:srgbClr val="006600"/>
              </a:buClr>
              <a:buSzPct val="100000"/>
            </a:pPr>
            <a:r>
              <a:rPr lang="en-US" altLang="zh-CN" sz="10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And.hdl</a:t>
            </a: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 , </a:t>
            </a:r>
            <a:r>
              <a:rPr lang="en-US" altLang="zh-CN" sz="10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And.tst</a:t>
            </a: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 , </a:t>
            </a:r>
            <a:r>
              <a:rPr lang="en-US" altLang="zh-CN" sz="10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And.cmp</a:t>
            </a:r>
            <a:r>
              <a:rPr lang="en-US" altLang="zh-CN" sz="1200">
                <a:solidFill>
                  <a:prstClr val="black"/>
                </a:solidFill>
                <a:latin typeface="Comic Sans MS" panose="030F0702030302020204" pitchFamily="66" charset="0"/>
              </a:rPr>
              <a:t> files</a:t>
            </a: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4564967" y="1631157"/>
            <a:ext cx="486966" cy="216694"/>
          </a:xfrm>
          <a:prstGeom prst="leftArrow">
            <a:avLst>
              <a:gd name="adj1" fmla="val 50000"/>
              <a:gd name="adj2" fmla="val 56181"/>
            </a:avLst>
          </a:prstGeom>
          <a:solidFill>
            <a:srgbClr val="FF757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800">
              <a:solidFill>
                <a:prstClr val="black"/>
              </a:solidFill>
            </a:endParaRPr>
          </a:p>
        </p:txBody>
      </p:sp>
      <p:sp>
        <p:nvSpPr>
          <p:cNvPr id="16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How do you know that you are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ea typeface="等线" charset="-122"/>
              </a:rPr>
              <a:t>right</a:t>
            </a: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? </a:t>
            </a:r>
            <a:r>
              <a:rPr lang="en-US" altLang="zh-CN" sz="1050" dirty="0">
                <a:solidFill>
                  <a:prstClr val="black"/>
                </a:solidFill>
                <a:latin typeface="Arial" panose="020B0604020202020204" pitchFamily="34" charset="0"/>
                <a:ea typeface="等线" charset="-122"/>
              </a:rPr>
              <a:t>www.nand2tetris.org</a:t>
            </a:r>
            <a:endParaRPr lang="zh-CN" altLang="en-US" sz="1800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631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git</a:t>
            </a:r>
            <a:endParaRPr lang="en-US" altLang="zh-CN" b="1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zh-CN" altLang="en-US" sz="2400" b="1" dirty="0">
                <a:solidFill>
                  <a:srgbClr val="DBB76C"/>
                </a:solidFill>
              </a:rPr>
              <a:t>什么是</a:t>
            </a:r>
            <a:r>
              <a:rPr lang="en-US" altLang="zh-CN" sz="2400" b="1" dirty="0" err="1">
                <a:solidFill>
                  <a:srgbClr val="DBB76C"/>
                </a:solidFill>
              </a:rPr>
              <a:t>git</a:t>
            </a:r>
            <a:r>
              <a:rPr lang="zh-CN" altLang="en-US" sz="2400" b="1" dirty="0">
                <a:solidFill>
                  <a:srgbClr val="DBB76C"/>
                </a:solidFill>
              </a:rPr>
              <a:t> </a:t>
            </a:r>
            <a:endParaRPr lang="en-US" altLang="zh-CN" sz="2400" b="1" dirty="0">
              <a:solidFill>
                <a:srgbClr val="DBB76C"/>
              </a:solidFill>
            </a:endParaRPr>
          </a:p>
          <a:p>
            <a:pPr lvl="1"/>
            <a:r>
              <a:rPr lang="en-US" altLang="zh-CN" dirty="0" err="1"/>
              <a:t>Git</a:t>
            </a:r>
            <a:r>
              <a:rPr lang="zh-CN" altLang="en-US" dirty="0"/>
              <a:t>是一款免费、开源的分布式版本控制系统，用于敏捷高效地处理任何或小或大的项目。</a:t>
            </a:r>
            <a:endParaRPr lang="en-US" altLang="zh-CN" dirty="0"/>
          </a:p>
          <a:p>
            <a:pPr lvl="1"/>
            <a:r>
              <a:rPr lang="en-US" altLang="zh-CN" dirty="0" err="1"/>
              <a:t>Git</a:t>
            </a:r>
            <a:r>
              <a:rPr lang="zh-CN" altLang="en-US" dirty="0"/>
              <a:t>是一个开源的分布式版本控制系统，可以有效、高速的处理从很小到非常大的项目版本管理。  </a:t>
            </a:r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Linus Torvalds </a:t>
            </a:r>
            <a:r>
              <a:rPr lang="zh-CN" altLang="en-US" dirty="0"/>
              <a:t>为了帮助管理 </a:t>
            </a:r>
            <a:r>
              <a:rPr lang="en-US" altLang="zh-CN" dirty="0"/>
              <a:t>Linux </a:t>
            </a:r>
            <a:r>
              <a:rPr lang="zh-CN" altLang="en-US" dirty="0"/>
              <a:t>内核开发而开发的一个开放源码的版本控制软件。</a:t>
            </a:r>
          </a:p>
          <a:p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图片来源：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www.slideshare.net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kanazawanaoki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-how-to-pull-request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3775"/>
            <a:ext cx="3850080" cy="28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007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597472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1CD39-FC7F-A749-BF37-0312C65B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748429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4CE7E84-F3D3-4D41-9136-FA20794AA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22" y="2875402"/>
            <a:ext cx="1222441" cy="18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Thinking?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508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1-5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5" name="Google Shape;85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86" name="Google Shape;86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" name="Google Shape;87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8"/>
          <p:cNvSpPr txBox="1">
            <a:spLocks noGrp="1"/>
          </p:cNvSpPr>
          <p:nvPr>
            <p:ph type="body" idx="4294967295"/>
          </p:nvPr>
        </p:nvSpPr>
        <p:spPr>
          <a:xfrm>
            <a:off x="31837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Introduction and Hardware Architecture</a:t>
            </a:r>
            <a:endParaRPr sz="1600" dirty="0"/>
          </a:p>
        </p:txBody>
      </p:sp>
      <p:sp>
        <p:nvSpPr>
          <p:cNvPr id="89" name="Google Shape;89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6-8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92" name="Google Shape;92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Assembly Language &amp;  Virtual Machine</a:t>
            </a:r>
          </a:p>
        </p:txBody>
      </p:sp>
      <p:sp>
        <p:nvSpPr>
          <p:cNvPr id="95" name="Google Shape;95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9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98" name="Google Shape;98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Systems Design &amp; Software Development</a:t>
            </a:r>
            <a:endParaRPr sz="1600" dirty="0"/>
          </a:p>
        </p:txBody>
      </p:sp>
      <p:sp>
        <p:nvSpPr>
          <p:cNvPr id="101" name="Google Shape;101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5416698" y="2336550"/>
            <a:ext cx="1425801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10-11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3" name="Google Shape;103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04" name="Google Shape;104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" name="Google Shape;105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4751336" y="3764860"/>
            <a:ext cx="2642368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High Level Compiler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Jack/Java-like Language</a:t>
            </a:r>
            <a:endParaRPr sz="1600" dirty="0"/>
          </a:p>
        </p:txBody>
      </p:sp>
      <p:sp>
        <p:nvSpPr>
          <p:cNvPr id="107" name="Google Shape;107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10" name="Google Shape;110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6586780" y="374700"/>
            <a:ext cx="2341999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Operating Systems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Programming Interface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51099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16201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2353</Words>
  <Application>Microsoft Macintosh PowerPoint</Application>
  <PresentationFormat>On-screen Show (16:9)</PresentationFormat>
  <Paragraphs>442</Paragraphs>
  <Slides>51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9" baseType="lpstr">
      <vt:lpstr>Arial Unicode MS</vt:lpstr>
      <vt:lpstr>等线</vt:lpstr>
      <vt:lpstr>黑体</vt:lpstr>
      <vt:lpstr>宋体</vt:lpstr>
      <vt:lpstr>Arial</vt:lpstr>
      <vt:lpstr>Calibri</vt:lpstr>
      <vt:lpstr>Calibri Light</vt:lpstr>
      <vt:lpstr>Comic Sans MS</vt:lpstr>
      <vt:lpstr>Courier New</vt:lpstr>
      <vt:lpstr>Georgia</vt:lpstr>
      <vt:lpstr>Helvetica</vt:lpstr>
      <vt:lpstr>Times New Roman</vt:lpstr>
      <vt:lpstr>Wingdings</vt:lpstr>
      <vt:lpstr>Simple Light</vt:lpstr>
      <vt:lpstr>VISIO</vt:lpstr>
      <vt:lpstr>Equation</vt:lpstr>
      <vt:lpstr>Visio.Drawing.6</vt:lpstr>
      <vt:lpstr>Clip</vt:lpstr>
      <vt:lpstr>Computational Thinking &amp; Systems Design （计算思维与系统设计）</vt:lpstr>
      <vt:lpstr>This is not just a SOUND TEST,  it is also a story about Data in a world where …</vt:lpstr>
      <vt:lpstr>PowerPoint Presentation</vt:lpstr>
      <vt:lpstr>Course Outline</vt:lpstr>
      <vt:lpstr>Audience</vt:lpstr>
      <vt:lpstr>Counting and Abstract Counting</vt:lpstr>
      <vt:lpstr>What is Thinking?</vt:lpstr>
      <vt:lpstr>PowerPoint Presentation</vt:lpstr>
      <vt:lpstr>Homework</vt:lpstr>
      <vt:lpstr>The progenitor of Computational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Representing Knowledge as Domain-Specific Languages (DSL)</vt:lpstr>
      <vt:lpstr>PowerPoint Presentation</vt:lpstr>
      <vt:lpstr>PowerPoint Presentation</vt:lpstr>
      <vt:lpstr>PowerPoint Presentation</vt:lpstr>
      <vt:lpstr>PowerPoint Presentation</vt:lpstr>
      <vt:lpstr>Boolean Logic</vt:lpstr>
      <vt:lpstr>Boolean algebra</vt:lpstr>
      <vt:lpstr>All Boolean functions of 2 variables</vt:lpstr>
      <vt:lpstr>Boolean algebra</vt:lpstr>
      <vt:lpstr>Gate logic</vt:lpstr>
      <vt:lpstr>Gate logic</vt:lpstr>
      <vt:lpstr>The most famous master thesis</vt:lpstr>
      <vt:lpstr>PowerPoint Presentation</vt:lpstr>
      <vt:lpstr>Project 1: elementary logic gates</vt:lpstr>
      <vt:lpstr>Multiplexer</vt:lpstr>
      <vt:lpstr>Example: Building an And gate</vt:lpstr>
      <vt:lpstr>Building an And gate</vt:lpstr>
      <vt:lpstr>Building an And gate</vt:lpstr>
      <vt:lpstr>Building an And gate</vt:lpstr>
      <vt:lpstr>Building an And gate</vt:lpstr>
      <vt:lpstr>Hardware simulator (demonstrating Xor gate construction)</vt:lpstr>
      <vt:lpstr>Hardware simulator</vt:lpstr>
      <vt:lpstr>Hardware simulator</vt:lpstr>
      <vt:lpstr>Project materials: www.nand2tetris.org</vt:lpstr>
      <vt:lpstr>Project 1 tips</vt:lpstr>
      <vt:lpstr>PowerPoint Presentation</vt:lpstr>
      <vt:lpstr>A Functional representation of Boolean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95</cp:revision>
  <dcterms:modified xsi:type="dcterms:W3CDTF">2020-09-29T18:18:21Z</dcterms:modified>
</cp:coreProperties>
</file>